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</p:sldMasterIdLst>
  <p:notesMasterIdLst>
    <p:notesMasterId r:id="rId10"/>
  </p:notesMasterIdLst>
  <p:sldIdLst>
    <p:sldId id="256" r:id="rId2"/>
    <p:sldId id="258" r:id="rId3"/>
    <p:sldId id="261" r:id="rId4"/>
    <p:sldId id="259" r:id="rId5"/>
    <p:sldId id="260" r:id="rId6"/>
    <p:sldId id="262" r:id="rId7"/>
    <p:sldId id="266" r:id="rId8"/>
    <p:sldId id="257" r:id="rId9"/>
  </p:sldIdLst>
  <p:sldSz cx="12192000" cy="6858000"/>
  <p:notesSz cx="6858000" cy="9144000"/>
  <p:defaultTextStyle>
    <a:defPPr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AE61"/>
    <a:srgbClr val="D59A3B"/>
    <a:srgbClr val="C08829"/>
    <a:srgbClr val="D4EC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98" autoAdjust="0"/>
    <p:restoredTop sz="94660"/>
  </p:normalViewPr>
  <p:slideViewPr>
    <p:cSldViewPr snapToGrid="0">
      <p:cViewPr varScale="1">
        <p:scale>
          <a:sx n="68" d="100"/>
          <a:sy n="68" d="100"/>
        </p:scale>
        <p:origin x="50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E130EA-FE52-4FF9-BFAD-F67FBEE50E2A}" type="datetimeFigureOut">
              <a:rPr lang="en-US" smtClean="0"/>
              <a:t>11/6/2025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953B46-D23D-4921-B362-722D5503D47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1559-1E1E-4C43-B5E8-D2392529A1D0}" type="datetime1">
              <a:rPr lang="en-US" smtClean="0"/>
              <a:t>11/6/2025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W16/Tchad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DEA0-26AB-454E-9AA5-A232B5810B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1559-1E1E-4C43-B5E8-D2392529A1D0}" type="datetime1">
              <a:rPr lang="en-US" smtClean="0"/>
              <a:t>11/6/2025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W16/Tchad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DEA0-26AB-454E-9AA5-A232B5810B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1559-1E1E-4C43-B5E8-D2392529A1D0}" type="datetime1">
              <a:rPr lang="en-US" smtClean="0"/>
              <a:t>11/6/2025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W16/Tchad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DEA0-26AB-454E-9AA5-A232B5810B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1559-1E1E-4C43-B5E8-D2392529A1D0}" type="datetime1">
              <a:rPr lang="en-US" smtClean="0"/>
              <a:t>11/6/2025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W16/Tchad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DEA0-26AB-454E-9AA5-A232B5810B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1559-1E1E-4C43-B5E8-D2392529A1D0}" type="datetime1">
              <a:rPr lang="en-US" smtClean="0"/>
              <a:t>11/6/2025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W16/Tchad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DEA0-26AB-454E-9AA5-A232B5810B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1559-1E1E-4C43-B5E8-D2392529A1D0}" type="datetime1">
              <a:rPr lang="en-US" smtClean="0"/>
              <a:t>11/6/2025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W16/Tchad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DEA0-26AB-454E-9AA5-A232B5810B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1559-1E1E-4C43-B5E8-D2392529A1D0}" type="datetime1">
              <a:rPr lang="en-US" smtClean="0"/>
              <a:t>11/6/2025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W16/Tchad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DEA0-26AB-454E-9AA5-A232B5810B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1559-1E1E-4C43-B5E8-D2392529A1D0}" type="datetime1">
              <a:rPr lang="en-US" smtClean="0"/>
              <a:t>11/6/2025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W16/Tchad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DEA0-26AB-454E-9AA5-A232B5810B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1559-1E1E-4C43-B5E8-D2392529A1D0}" type="datetime1">
              <a:rPr lang="en-US" smtClean="0"/>
              <a:t>11/6/2025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W16/Tchad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DEA0-26AB-454E-9AA5-A232B5810B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1559-1E1E-4C43-B5E8-D2392529A1D0}" type="datetime1">
              <a:rPr lang="en-US" smtClean="0"/>
              <a:t>11/6/2025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W16/Tchad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DEA0-26AB-454E-9AA5-A232B5810B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1559-1E1E-4C43-B5E8-D2392529A1D0}" type="datetime1">
              <a:rPr lang="en-US" smtClean="0"/>
              <a:t>11/6/2025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W16/Tchad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DEA0-26AB-454E-9AA5-A232B5810B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391559-1E1E-4C43-B5E8-D2392529A1D0}" type="datetime1">
              <a:rPr lang="en-US" smtClean="0"/>
              <a:t>11/6/2025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W16/Tchad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28DEA0-26AB-454E-9AA5-A232B5810B0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04324" y="3476075"/>
            <a:ext cx="10883900" cy="633730"/>
          </a:xfrm>
        </p:spPr>
        <p:txBody>
          <a:bodyPr>
            <a:normAutofit fontScale="90000"/>
          </a:bodyPr>
          <a:lstStyle/>
          <a:p>
            <a:r>
              <a:rPr lang="en-GB" sz="4000" dirty="0">
                <a:latin typeface="Times New Roman" panose="02020603050405020304" charset="0"/>
                <a:cs typeface="Times New Roman" panose="02020603050405020304" charset="0"/>
              </a:rPr>
              <a:t>Country's </a:t>
            </a:r>
            <a:r>
              <a:rPr lang="en-GB" sz="4000" dirty="0" smtClean="0">
                <a:latin typeface="Times New Roman" panose="02020603050405020304" charset="0"/>
                <a:cs typeface="Times New Roman" panose="02020603050405020304" charset="0"/>
              </a:rPr>
              <a:t>Views </a:t>
            </a:r>
            <a:r>
              <a:rPr lang="en-GB" sz="4000" dirty="0">
                <a:latin typeface="Times New Roman" panose="02020603050405020304" charset="0"/>
                <a:cs typeface="Times New Roman" panose="02020603050405020304" charset="0"/>
              </a:rPr>
              <a:t>on </a:t>
            </a:r>
            <a:r>
              <a:rPr lang="en-GB" sz="4000" dirty="0" smtClean="0">
                <a:latin typeface="Times New Roman" panose="02020603050405020304" charset="0"/>
                <a:cs typeface="Times New Roman" panose="02020603050405020304" charset="0"/>
              </a:rPr>
              <a:t>Regional CSAM </a:t>
            </a:r>
            <a:r>
              <a:rPr lang="en-GB" sz="4000" dirty="0">
                <a:latin typeface="Times New Roman" panose="02020603050405020304" charset="0"/>
                <a:cs typeface="Times New Roman" panose="02020603050405020304" charset="0"/>
              </a:rPr>
              <a:t>in Africa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90814" y="4437910"/>
            <a:ext cx="10784205" cy="1123904"/>
          </a:xfrm>
        </p:spPr>
        <p:txBody>
          <a:bodyPr>
            <a:noAutofit/>
          </a:bodyPr>
          <a:lstStyle/>
          <a:p>
            <a:r>
              <a:rPr lang="en-GB" b="1" dirty="0" smtClean="0">
                <a:latin typeface="Times New Roman" panose="02020603050405020304" charset="0"/>
                <a:cs typeface="Times New Roman" panose="02020603050405020304" charset="0"/>
              </a:rPr>
              <a:t>Presented by</a:t>
            </a:r>
            <a:r>
              <a:rPr lang="en-US" altLang="en-GB" b="1" dirty="0" smtClean="0">
                <a:latin typeface="Times New Roman" panose="02020603050405020304" charset="0"/>
                <a:cs typeface="Times New Roman" panose="02020603050405020304" charset="0"/>
              </a:rPr>
              <a:t>: </a:t>
            </a:r>
            <a:r>
              <a:rPr lang="en-GB" b="1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GB" b="1" dirty="0" smtClean="0">
                <a:latin typeface="Times New Roman" panose="02020603050405020304" charset="0"/>
                <a:cs typeface="Times New Roman" panose="02020603050405020304" charset="0"/>
              </a:rPr>
              <a:t>Shimelis Tsegaye</a:t>
            </a:r>
            <a:endParaRPr lang="en-GB" b="1" dirty="0" smtClean="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en-GB" b="1" dirty="0" smtClean="0">
                <a:latin typeface="Times New Roman" panose="02020603050405020304" charset="0"/>
                <a:cs typeface="Times New Roman" panose="02020603050405020304" charset="0"/>
              </a:rPr>
              <a:t>Ministry of Agriculture, Agricultural Mechanization Lead Executive 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918735" y="607031"/>
            <a:ext cx="3613507" cy="83099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r>
              <a:rPr lang="en-GB" sz="2400" dirty="0"/>
              <a:t>Logo of the country's </a:t>
            </a:r>
            <a:r>
              <a:rPr lang="en-GB" sz="2400" dirty="0" err="1"/>
              <a:t>Ministry </a:t>
            </a:r>
            <a:r>
              <a:rPr lang="en-GB" sz="2400" dirty="0"/>
              <a:t>of </a:t>
            </a:r>
            <a:r>
              <a:rPr lang="en-GB" sz="2400" dirty="0" err="1"/>
              <a:t>Agriculture</a:t>
            </a:r>
          </a:p>
        </p:txBody>
      </p:sp>
      <p:sp>
        <p:nvSpPr>
          <p:cNvPr id="7" name="Sous-titre 2"/>
          <p:cNvSpPr txBox="1"/>
          <p:nvPr/>
        </p:nvSpPr>
        <p:spPr>
          <a:xfrm>
            <a:off x="364340" y="1847654"/>
            <a:ext cx="11318240" cy="14894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>
                <a:latin typeface="Times New Roman" panose="02020603050405020304" charset="0"/>
                <a:cs typeface="Times New Roman" panose="02020603050405020304" charset="0"/>
              </a:rPr>
              <a:t>Webinar </a:t>
            </a:r>
            <a:r>
              <a:rPr lang="en-GB" dirty="0">
                <a:latin typeface="Times New Roman" panose="02020603050405020304" charset="0"/>
                <a:cs typeface="Times New Roman" panose="02020603050405020304" charset="0"/>
              </a:rPr>
              <a:t>16</a:t>
            </a:r>
          </a:p>
          <a:p>
            <a:r>
              <a:rPr lang="en-GB" b="1" dirty="0" smtClean="0">
                <a:latin typeface="Times New Roman" panose="02020603050405020304" charset="0"/>
                <a:cs typeface="Times New Roman" panose="02020603050405020304" charset="0"/>
              </a:rPr>
              <a:t>Second Webinar in Preparation for the Establishment of the </a:t>
            </a:r>
          </a:p>
          <a:p>
            <a:r>
              <a:rPr lang="en-GB" sz="2600" b="1" dirty="0" smtClean="0">
                <a:latin typeface="Times New Roman" panose="02020603050405020304" charset="0"/>
                <a:cs typeface="Times New Roman" panose="02020603050405020304" charset="0"/>
              </a:rPr>
              <a:t>Africa Centre for Sustainable Agricultural Mechanization (Africa CSAM)</a:t>
            </a:r>
          </a:p>
        </p:txBody>
      </p:sp>
      <p:pic>
        <p:nvPicPr>
          <p:cNvPr id="9" name="Picture 8" descr="FAO_logo_Blue_3lines_en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533"/>
          <a:stretch>
            <a:fillRect/>
          </a:stretch>
        </p:blipFill>
        <p:spPr bwMode="auto">
          <a:xfrm>
            <a:off x="4649854" y="177197"/>
            <a:ext cx="4026408" cy="1300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descr="Home | African Union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1452" y="545626"/>
            <a:ext cx="2132635" cy="87782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42856" y="5905929"/>
            <a:ext cx="2609314" cy="810838"/>
          </a:xfrm>
          <a:prstGeom prst="rect">
            <a:avLst/>
          </a:prstGeom>
        </p:spPr>
      </p:pic>
      <p:pic>
        <p:nvPicPr>
          <p:cNvPr id="11" name="Picture 10" descr="D:\ACT\ACT Visibility\ACT Logo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081" y="5838368"/>
            <a:ext cx="2533374" cy="8159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 descr="ministry-of-agriculture (1)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9480" y="158115"/>
            <a:ext cx="3613150" cy="144399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3675" y="121285"/>
            <a:ext cx="11851005" cy="797560"/>
          </a:xfrm>
        </p:spPr>
        <p:txBody>
          <a:bodyPr>
            <a:noAutofit/>
          </a:bodyPr>
          <a:lstStyle/>
          <a:p>
            <a:pPr algn="ctr"/>
            <a:r>
              <a:rPr lang="en-GB" sz="3200" b="1" dirty="0">
                <a:solidFill>
                  <a:srgbClr val="0070C0"/>
                </a:solidFill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Gaps between the </a:t>
            </a:r>
            <a:r>
              <a:rPr lang="en-GB" sz="3200" b="1" dirty="0" smtClean="0">
                <a:solidFill>
                  <a:srgbClr val="0070C0"/>
                </a:solidFill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Needs 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and the </a:t>
            </a:r>
            <a:r>
              <a:rPr lang="en-GB" sz="3200" b="1" dirty="0" smtClean="0">
                <a:solidFill>
                  <a:srgbClr val="0070C0"/>
                </a:solidFill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/>
            </a:r>
            <a:br>
              <a:rPr lang="en-GB" sz="3200" b="1" dirty="0" smtClean="0">
                <a:solidFill>
                  <a:srgbClr val="0070C0"/>
                </a:solidFill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</a:br>
            <a:r>
              <a:rPr lang="en-GB" sz="3200" b="1" dirty="0" smtClean="0">
                <a:solidFill>
                  <a:srgbClr val="0070C0"/>
                </a:solidFill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Current Situation 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of SAM in the </a:t>
            </a:r>
            <a:r>
              <a:rPr lang="en-US" altLang="en-GB" sz="3200" b="1" dirty="0">
                <a:solidFill>
                  <a:srgbClr val="0070C0"/>
                </a:solidFill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ountry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75035" y="1045845"/>
            <a:ext cx="11001080" cy="5616575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altLang="en-US" sz="3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Smallholders cannot access or afford suitable Agricultural Machinery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altLang="en-US" sz="30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Limited after-sales </a:t>
            </a:r>
            <a:r>
              <a:rPr lang="en-US" altLang="en-US" sz="3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services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altLang="en-US" sz="3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Significant under-Mechanization compared to needs; low efficiency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altLang="en-US" sz="3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Mechanization is not yet sustainable or climate-smart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altLang="en-US" sz="3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Machinery fails or underperforms, deterring adoption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altLang="en-US" sz="3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Good policy </a:t>
            </a:r>
            <a:r>
              <a:rPr lang="en-US" altLang="en-US" sz="30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environment </a:t>
            </a:r>
            <a:r>
              <a:rPr lang="en-US" altLang="en-US" sz="3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but  low Agricultural Machinery supply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altLang="en-US" sz="3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Variation on Agricultural Mechanization </a:t>
            </a:r>
            <a:r>
              <a:rPr lang="en-US" altLang="en-US" sz="30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Technology Supply </a:t>
            </a:r>
            <a:r>
              <a:rPr lang="en-US" altLang="en-US" sz="3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the Users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altLang="en-US" sz="3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Mechanization benefits are not maximized for post-harvest or industrial </a:t>
            </a:r>
            <a:r>
              <a:rPr lang="en-US" altLang="en-US" sz="30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integration. </a:t>
            </a:r>
            <a:r>
              <a:rPr lang="en-US" altLang="en-US" sz="3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Machinery delivery, usage, and maintenance were </a:t>
            </a:r>
            <a:r>
              <a:rPr lang="en-US" altLang="en-US" sz="30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hindered.</a:t>
            </a:r>
            <a:endParaRPr lang="en-US" altLang="en-US" sz="3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Font typeface="Wingdings" panose="05000000000000000000" charset="0"/>
              <a:buChar char="§"/>
            </a:pPr>
            <a:endParaRPr lang="en-US" altLang="en-US" sz="32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DEA0-26AB-454E-9AA5-A232B5810B05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1455" y="114934"/>
            <a:ext cx="11801475" cy="969147"/>
          </a:xfrm>
        </p:spPr>
        <p:txBody>
          <a:bodyPr>
            <a:noAutofit/>
          </a:bodyPr>
          <a:lstStyle/>
          <a:p>
            <a:pPr algn="ctr"/>
            <a:r>
              <a:rPr lang="en-GB" sz="3200" b="1" dirty="0">
                <a:solidFill>
                  <a:srgbClr val="0070C0"/>
                </a:solidFill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Constraints encountered by HAMES in the development of Agricultural Mechanization</a:t>
            </a:r>
            <a:endParaRPr lang="en-US" sz="3200" b="1" dirty="0">
              <a:solidFill>
                <a:srgbClr val="0070C0"/>
              </a:solidFill>
              <a:latin typeface="Times New Roman" panose="02020603050405020304" charset="0"/>
              <a:ea typeface="Calibri" panose="020F0502020204030204" pitchFamily="34" charset="0"/>
              <a:cs typeface="Times New Roman" panose="0202060305040502030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57838" y="1423447"/>
            <a:ext cx="10482607" cy="5298028"/>
          </a:xfrm>
        </p:spPr>
        <p:txBody>
          <a:bodyPr>
            <a:normAutofit/>
          </a:bodyPr>
          <a:lstStyle/>
          <a:p>
            <a:pPr>
              <a:buFont typeface="Wingdings" panose="05000000000000000000" charset="0"/>
              <a:buChar char="§"/>
            </a:pPr>
            <a:r>
              <a:rPr lang="en-US" altLang="en-US" sz="3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Fragmented landholdings, high machinery costs, and limited technical expertise</a:t>
            </a:r>
          </a:p>
          <a:p>
            <a:pPr>
              <a:buFont typeface="Wingdings" panose="05000000000000000000" charset="0"/>
              <a:buChar char="§"/>
            </a:pPr>
            <a:r>
              <a:rPr lang="en-US" altLang="en-GB" sz="3200" dirty="0">
                <a:latin typeface="Segoe UI" panose="020B0502040204020203" pitchFamily="34" charset="0"/>
                <a:cs typeface="Segoe UI" panose="020B0502040204020203" pitchFamily="34" charset="0"/>
              </a:rPr>
              <a:t>L</a:t>
            </a:r>
            <a:r>
              <a:rPr lang="en-GB" sz="3200" dirty="0" err="1">
                <a:latin typeface="Segoe UI" panose="020B0502040204020203" pitchFamily="34" charset="0"/>
                <a:cs typeface="Segoe UI" panose="020B0502040204020203" pitchFamily="34" charset="0"/>
              </a:rPr>
              <a:t>ack</a:t>
            </a:r>
            <a:r>
              <a:rPr lang="en-GB" sz="32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GB" sz="3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of</a:t>
            </a:r>
            <a:r>
              <a:rPr lang="en-US" sz="3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digitized</a:t>
            </a:r>
            <a:r>
              <a:rPr lang="en-US" altLang="en-GB" sz="3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GB" sz="3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dat</a:t>
            </a:r>
            <a:r>
              <a:rPr lang="en-US" altLang="en-GB" sz="3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a</a:t>
            </a:r>
          </a:p>
          <a:p>
            <a:pPr>
              <a:buFont typeface="Wingdings" panose="05000000000000000000" charset="0"/>
              <a:buChar char="§"/>
            </a:pPr>
            <a:r>
              <a:rPr lang="en-US" altLang="en-GB" sz="3200" dirty="0">
                <a:latin typeface="Segoe UI" panose="020B0502040204020203" pitchFamily="34" charset="0"/>
                <a:cs typeface="Segoe UI" panose="020B0502040204020203" pitchFamily="34" charset="0"/>
              </a:rPr>
              <a:t>Lack of institutional capacity of regions and zones</a:t>
            </a:r>
          </a:p>
          <a:p>
            <a:pPr>
              <a:buFont typeface="Wingdings" panose="05000000000000000000" charset="0"/>
              <a:buChar char="§"/>
            </a:pPr>
            <a:r>
              <a:rPr lang="en-US" altLang="en-US" sz="3200" dirty="0">
                <a:latin typeface="Segoe UI" panose="020B0502040204020203" pitchFamily="34" charset="0"/>
                <a:cs typeface="Segoe UI" panose="020B0502040204020203" pitchFamily="34" charset="0"/>
              </a:rPr>
              <a:t>Lack of adequately trained personnel with the required technical expertise </a:t>
            </a:r>
          </a:p>
          <a:p>
            <a:pPr>
              <a:buFont typeface="Wingdings" panose="05000000000000000000" charset="0"/>
              <a:buChar char="§"/>
            </a:pPr>
            <a:r>
              <a:rPr lang="en-US" altLang="en-US" sz="3200" dirty="0">
                <a:latin typeface="Segoe UI" panose="020B0502040204020203" pitchFamily="34" charset="0"/>
                <a:cs typeface="Segoe UI" panose="020B0502040204020203" pitchFamily="34" charset="0"/>
              </a:rPr>
              <a:t>Low level of research and extension activities on appropriate technologies  </a:t>
            </a:r>
          </a:p>
          <a:p>
            <a:pPr marL="0" indent="0">
              <a:buNone/>
            </a:pPr>
            <a:endParaRPr lang="en-US" altLang="en-US" sz="32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DEA0-26AB-454E-9AA5-A232B5810B05}" type="slidenum">
              <a:rPr lang="en-US" smtClean="0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4465" y="118745"/>
            <a:ext cx="11882755" cy="790575"/>
          </a:xfrm>
        </p:spPr>
        <p:txBody>
          <a:bodyPr>
            <a:normAutofit/>
          </a:bodyPr>
          <a:lstStyle/>
          <a:p>
            <a:pPr algn="ctr"/>
            <a:r>
              <a:rPr lang="en-GB" sz="3555" b="1" dirty="0">
                <a:solidFill>
                  <a:srgbClr val="0070C0"/>
                </a:solidFill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Country SAM Priorities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76693" y="975996"/>
            <a:ext cx="10256363" cy="5198562"/>
          </a:xfrm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Char char="§"/>
            </a:pPr>
            <a:r>
              <a:rPr lang="en-US" altLang="en-US" sz="3200" dirty="0">
                <a:latin typeface="Times New Roman" panose="02020603050405020304" charset="0"/>
                <a:cs typeface="Times New Roman" panose="02020603050405020304" charset="0"/>
              </a:rPr>
              <a:t>Smallholder access to </a:t>
            </a:r>
            <a:r>
              <a:rPr lang="en-US" altLang="en-US" sz="3200" dirty="0" smtClean="0">
                <a:latin typeface="Times New Roman" panose="02020603050405020304" charset="0"/>
                <a:cs typeface="Times New Roman" panose="02020603050405020304" charset="0"/>
              </a:rPr>
              <a:t>Agricultural machinery</a:t>
            </a:r>
            <a:endParaRPr lang="en-US" altLang="en-US" sz="3200" dirty="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Char char="§"/>
            </a:pPr>
            <a:r>
              <a:rPr lang="en-US" altLang="en-US" sz="3200" dirty="0">
                <a:latin typeface="Times New Roman" panose="02020603050405020304" charset="0"/>
                <a:cs typeface="Times New Roman" panose="02020603050405020304" charset="0"/>
              </a:rPr>
              <a:t>Production, Productivity, and Efficiency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Char char="§"/>
            </a:pPr>
            <a:r>
              <a:rPr lang="en-US" altLang="en-US" sz="3200" dirty="0">
                <a:latin typeface="Times New Roman" panose="02020603050405020304" charset="0"/>
                <a:cs typeface="Times New Roman" panose="02020603050405020304" charset="0"/>
              </a:rPr>
              <a:t>Sustainable and Climate-Smart Agricultural Mechanization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Char char="§"/>
            </a:pPr>
            <a:r>
              <a:rPr lang="en-US" altLang="en-US" sz="3200" dirty="0">
                <a:latin typeface="Times New Roman" panose="02020603050405020304" charset="0"/>
                <a:cs typeface="Times New Roman" panose="02020603050405020304" charset="0"/>
              </a:rPr>
              <a:t>Infrastructure and Service Ecosystem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Char char="§"/>
            </a:pPr>
            <a:r>
              <a:rPr lang="en-US" altLang="en-US" sz="3200" dirty="0">
                <a:latin typeface="Times New Roman" panose="02020603050405020304" charset="0"/>
                <a:cs typeface="Times New Roman" panose="02020603050405020304" charset="0"/>
              </a:rPr>
              <a:t>Institutional and Policy support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Char char="§"/>
            </a:pPr>
            <a:r>
              <a:rPr lang="en-US" altLang="en-US" sz="3200" dirty="0">
                <a:latin typeface="Times New Roman" panose="02020603050405020304" charset="0"/>
                <a:cs typeface="Times New Roman" panose="02020603050405020304" charset="0"/>
              </a:rPr>
              <a:t>Inclusive and Equitable </a:t>
            </a:r>
            <a:r>
              <a:rPr lang="en-US" altLang="en-US" sz="3200" dirty="0" smtClean="0">
                <a:latin typeface="Times New Roman" panose="02020603050405020304" charset="0"/>
                <a:cs typeface="Times New Roman" panose="02020603050405020304" charset="0"/>
              </a:rPr>
              <a:t>Access</a:t>
            </a:r>
            <a:endParaRPr lang="en-US" altLang="en-US" sz="3200" dirty="0">
              <a:latin typeface="Times New Roman" panose="02020603050405020304" charset="0"/>
              <a:cs typeface="Times New Roman" panose="0202060305040502030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Char char="§"/>
            </a:pPr>
            <a:r>
              <a:rPr lang="en-US" altLang="en-US" sz="3200" dirty="0">
                <a:latin typeface="Times New Roman" panose="02020603050405020304" charset="0"/>
                <a:cs typeface="Times New Roman" panose="02020603050405020304" charset="0"/>
              </a:rPr>
              <a:t>Value Chain and </a:t>
            </a:r>
            <a:r>
              <a:rPr lang="en-US" altLang="en-US" sz="3200" dirty="0" smtClean="0">
                <a:latin typeface="Times New Roman" panose="02020603050405020304" charset="0"/>
                <a:cs typeface="Times New Roman" panose="02020603050405020304" charset="0"/>
              </a:rPr>
              <a:t>Industrial Linkage</a:t>
            </a:r>
            <a:endParaRPr lang="en-US" altLang="en-US" sz="32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DEA0-26AB-454E-9AA5-A232B5810B05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4775" y="73025"/>
            <a:ext cx="11990070" cy="933450"/>
          </a:xfrm>
        </p:spPr>
        <p:txBody>
          <a:bodyPr>
            <a:noAutofit/>
          </a:bodyPr>
          <a:lstStyle/>
          <a:p>
            <a:pPr algn="ctr"/>
            <a:r>
              <a:rPr lang="en-GB" sz="3000" b="1" dirty="0">
                <a:solidFill>
                  <a:srgbClr val="0070C0"/>
                </a:solidFill>
                <a:latin typeface="Gotham-Book"/>
                <a:ea typeface="Calibri" panose="020F0502020204030204" pitchFamily="34" charset="0"/>
                <a:cs typeface="Gotham-Book"/>
              </a:rPr>
              <a:t/>
            </a:r>
            <a:br>
              <a:rPr lang="en-GB" sz="3000" b="1" dirty="0">
                <a:solidFill>
                  <a:srgbClr val="0070C0"/>
                </a:solidFill>
                <a:latin typeface="Gotham-Book"/>
                <a:ea typeface="Calibri" panose="020F0502020204030204" pitchFamily="34" charset="0"/>
                <a:cs typeface="Gotham-Book"/>
              </a:rPr>
            </a:br>
            <a:r>
              <a:rPr lang="en-GB" sz="3200" b="1" dirty="0">
                <a:solidFill>
                  <a:srgbClr val="0070C0"/>
                </a:solidFill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List and Justify Five Priority Country Needs that must be Addressed by a Regional CSAM in its Value Proposition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35291" y="1508289"/>
            <a:ext cx="10727703" cy="5145876"/>
          </a:xfrm>
        </p:spPr>
        <p:txBody>
          <a:bodyPr>
            <a:noAutofit/>
          </a:bodyPr>
          <a:lstStyle/>
          <a:p>
            <a:pPr>
              <a:buFont typeface="Wingdings" panose="05000000000000000000" charset="0"/>
              <a:buChar char="§"/>
            </a:pPr>
            <a:r>
              <a:rPr lang="en-US" sz="3200" dirty="0">
                <a:latin typeface="Times New Roman" panose="02020603050405020304" charset="0"/>
                <a:cs typeface="Times New Roman" panose="02020603050405020304" charset="0"/>
              </a:rPr>
              <a:t>Improve institutional capacity and </a:t>
            </a:r>
            <a:r>
              <a:rPr lang="en-US" sz="3200" dirty="0" smtClean="0">
                <a:latin typeface="Times New Roman" panose="02020603050405020304" charset="0"/>
                <a:cs typeface="Times New Roman" panose="02020603050405020304" charset="0"/>
              </a:rPr>
              <a:t>multi-sectoral </a:t>
            </a:r>
            <a:r>
              <a:rPr lang="en-US" sz="3200" dirty="0">
                <a:latin typeface="Times New Roman" panose="02020603050405020304" charset="0"/>
                <a:cs typeface="Times New Roman" panose="02020603050405020304" charset="0"/>
              </a:rPr>
              <a:t>coordination and </a:t>
            </a:r>
            <a:r>
              <a:rPr lang="en-US" sz="3200" dirty="0" smtClean="0">
                <a:latin typeface="Times New Roman" panose="02020603050405020304" charset="0"/>
                <a:cs typeface="Times New Roman" panose="02020603050405020304" charset="0"/>
              </a:rPr>
              <a:t>integration </a:t>
            </a:r>
            <a:r>
              <a:rPr lang="en-US" sz="3200" dirty="0">
                <a:latin typeface="Times New Roman" panose="02020603050405020304" charset="0"/>
                <a:cs typeface="Times New Roman" panose="02020603050405020304" charset="0"/>
              </a:rPr>
              <a:t>for Agricultural </a:t>
            </a:r>
            <a:r>
              <a:rPr lang="en-US" sz="3200" dirty="0" smtClean="0">
                <a:latin typeface="Times New Roman" panose="02020603050405020304" charset="0"/>
                <a:cs typeface="Times New Roman" panose="02020603050405020304" charset="0"/>
              </a:rPr>
              <a:t>Mechanization.</a:t>
            </a:r>
            <a:endParaRPr lang="en-US" sz="3200" dirty="0">
              <a:latin typeface="Times New Roman" panose="02020603050405020304" charset="0"/>
              <a:cs typeface="Times New Roman" panose="02020603050405020304" charset="0"/>
            </a:endParaRPr>
          </a:p>
          <a:p>
            <a:pPr>
              <a:buFont typeface="Wingdings" panose="05000000000000000000" charset="0"/>
              <a:buChar char="§"/>
            </a:pPr>
            <a:r>
              <a:rPr lang="en-US" sz="3200" dirty="0">
                <a:latin typeface="Times New Roman" panose="02020603050405020304" charset="0"/>
                <a:cs typeface="Times New Roman" panose="02020603050405020304" charset="0"/>
              </a:rPr>
              <a:t>Strengthen Agricultural Mechanization research, </a:t>
            </a:r>
            <a:r>
              <a:rPr lang="en-US" sz="3200" dirty="0" smtClean="0">
                <a:latin typeface="Times New Roman" panose="02020603050405020304" charset="0"/>
                <a:cs typeface="Times New Roman" panose="02020603050405020304" charset="0"/>
              </a:rPr>
              <a:t>innovation,  extension, </a:t>
            </a:r>
            <a:r>
              <a:rPr lang="en-US" sz="3200" dirty="0">
                <a:latin typeface="Times New Roman" panose="02020603050405020304" charset="0"/>
                <a:cs typeface="Times New Roman" panose="02020603050405020304" charset="0"/>
              </a:rPr>
              <a:t>and </a:t>
            </a:r>
            <a:r>
              <a:rPr lang="en-US" sz="3200" dirty="0" smtClean="0">
                <a:latin typeface="Times New Roman" panose="02020603050405020304" charset="0"/>
                <a:cs typeface="Times New Roman" panose="02020603050405020304" charset="0"/>
              </a:rPr>
              <a:t>training.</a:t>
            </a:r>
            <a:endParaRPr lang="en-US" sz="3200" dirty="0">
              <a:latin typeface="Times New Roman" panose="02020603050405020304" charset="0"/>
              <a:cs typeface="Times New Roman" panose="02020603050405020304" charset="0"/>
            </a:endParaRPr>
          </a:p>
          <a:p>
            <a:pPr>
              <a:buFont typeface="Wingdings" panose="05000000000000000000" charset="0"/>
              <a:buChar char="§"/>
            </a:pPr>
            <a:r>
              <a:rPr lang="en-US" sz="3200" dirty="0">
                <a:latin typeface="Times New Roman" panose="02020603050405020304" charset="0"/>
                <a:cs typeface="Times New Roman" panose="02020603050405020304" charset="0"/>
              </a:rPr>
              <a:t>Promote and strengthen </a:t>
            </a:r>
            <a:r>
              <a:rPr lang="en-US" sz="3200" dirty="0" smtClean="0">
                <a:latin typeface="Times New Roman" panose="02020603050405020304" charset="0"/>
                <a:cs typeface="Times New Roman" panose="02020603050405020304" charset="0"/>
              </a:rPr>
              <a:t>digitalized </a:t>
            </a:r>
            <a:r>
              <a:rPr lang="en-US" sz="3200" dirty="0">
                <a:latin typeface="Times New Roman" panose="02020603050405020304" charset="0"/>
                <a:cs typeface="Times New Roman" panose="02020603050405020304" charset="0"/>
              </a:rPr>
              <a:t>and diversified Agricultural Mechanization service provision across the production </a:t>
            </a:r>
            <a:r>
              <a:rPr lang="en-US" sz="3200" dirty="0" smtClean="0">
                <a:latin typeface="Times New Roman" panose="02020603050405020304" charset="0"/>
                <a:cs typeface="Times New Roman" panose="02020603050405020304" charset="0"/>
              </a:rPr>
              <a:t>system.</a:t>
            </a:r>
            <a:endParaRPr lang="en-US" sz="3200" dirty="0">
              <a:latin typeface="Times New Roman" panose="02020603050405020304" charset="0"/>
              <a:cs typeface="Times New Roman" panose="02020603050405020304" charset="0"/>
            </a:endParaRPr>
          </a:p>
          <a:p>
            <a:pPr>
              <a:buFont typeface="Wingdings" panose="05000000000000000000" charset="0"/>
              <a:buChar char="§"/>
            </a:pPr>
            <a:r>
              <a:rPr lang="en-US" sz="3200" dirty="0">
                <a:latin typeface="Times New Roman" panose="02020603050405020304" charset="0"/>
                <a:cs typeface="Times New Roman" panose="02020603050405020304" charset="0"/>
              </a:rPr>
              <a:t>Digital Agriculture, precision </a:t>
            </a:r>
            <a:r>
              <a:rPr lang="en-US" sz="3200" dirty="0" smtClean="0">
                <a:latin typeface="Times New Roman" panose="02020603050405020304" charset="0"/>
                <a:cs typeface="Times New Roman" panose="02020603050405020304" charset="0"/>
              </a:rPr>
              <a:t>farming, </a:t>
            </a:r>
            <a:r>
              <a:rPr lang="en-US" sz="3200" dirty="0">
                <a:latin typeface="Times New Roman" panose="02020603050405020304" charset="0"/>
                <a:cs typeface="Times New Roman" panose="02020603050405020304" charset="0"/>
              </a:rPr>
              <a:t>and AI </a:t>
            </a:r>
            <a:r>
              <a:rPr lang="en-US" sz="3200" dirty="0" smtClean="0">
                <a:latin typeface="Times New Roman" panose="02020603050405020304" charset="0"/>
                <a:cs typeface="Times New Roman" panose="02020603050405020304" charset="0"/>
              </a:rPr>
              <a:t>applications </a:t>
            </a:r>
            <a:r>
              <a:rPr lang="en-US" sz="3200" dirty="0">
                <a:latin typeface="Times New Roman" panose="02020603050405020304" charset="0"/>
                <a:cs typeface="Times New Roman" panose="02020603050405020304" charset="0"/>
              </a:rPr>
              <a:t>in agricultural </a:t>
            </a:r>
            <a:r>
              <a:rPr lang="en-US" sz="3200" dirty="0" smtClean="0">
                <a:latin typeface="Times New Roman" panose="02020603050405020304" charset="0"/>
                <a:cs typeface="Times New Roman" panose="02020603050405020304" charset="0"/>
              </a:rPr>
              <a:t>mechanization. </a:t>
            </a:r>
            <a:endParaRPr lang="en-US" sz="3200" dirty="0">
              <a:latin typeface="Times New Roman" panose="02020603050405020304" charset="0"/>
              <a:cs typeface="Times New Roman" panose="02020603050405020304" charset="0"/>
            </a:endParaRPr>
          </a:p>
          <a:p>
            <a:pPr>
              <a:buFont typeface="Wingdings" panose="05000000000000000000" charset="0"/>
              <a:buChar char="§"/>
            </a:pPr>
            <a:r>
              <a:rPr lang="en-US" sz="3200" dirty="0">
                <a:latin typeface="Times New Roman" panose="02020603050405020304" charset="0"/>
                <a:cs typeface="Times New Roman" panose="02020603050405020304" charset="0"/>
              </a:rPr>
              <a:t>Agricultural </a:t>
            </a:r>
            <a:r>
              <a:rPr lang="en-US" sz="3200" dirty="0" smtClean="0">
                <a:latin typeface="Times New Roman" panose="02020603050405020304" charset="0"/>
                <a:cs typeface="Times New Roman" panose="02020603050405020304" charset="0"/>
              </a:rPr>
              <a:t>Mechanization</a:t>
            </a:r>
            <a:r>
              <a:rPr lang="en-GB" sz="3200" dirty="0">
                <a:latin typeface="Times New Roman" panose="02020603050405020304" charset="0"/>
                <a:cs typeface="Times New Roman" panose="02020603050405020304" charset="0"/>
              </a:rPr>
              <a:t>: </a:t>
            </a:r>
            <a:r>
              <a:rPr lang="en-GB" sz="3200" dirty="0" smtClean="0">
                <a:latin typeface="Times New Roman" panose="02020603050405020304" charset="0"/>
                <a:cs typeface="Times New Roman" panose="02020603050405020304" charset="0"/>
              </a:rPr>
              <a:t>technologies, manufacturing, </a:t>
            </a:r>
            <a:r>
              <a:rPr lang="en-GB" sz="3200" dirty="0">
                <a:latin typeface="Times New Roman" panose="02020603050405020304" charset="0"/>
                <a:cs typeface="Times New Roman" panose="02020603050405020304" charset="0"/>
              </a:rPr>
              <a:t>and assembly plants through Public-Private</a:t>
            </a:r>
            <a:r>
              <a:rPr lang="en-US" sz="3200" dirty="0" smtClean="0">
                <a:latin typeface="Times New Roman" panose="02020603050405020304" charset="0"/>
                <a:cs typeface="Times New Roman" panose="02020603050405020304" charset="0"/>
              </a:rPr>
              <a:t> Partnership.</a:t>
            </a:r>
            <a:endParaRPr lang="en-US" sz="3200" dirty="0">
              <a:latin typeface="Times New Roman" panose="02020603050405020304" charset="0"/>
              <a:cs typeface="Times New Roman" panose="02020603050405020304" charset="0"/>
            </a:endParaRPr>
          </a:p>
          <a:p>
            <a:pPr algn="just">
              <a:buFont typeface="Wingdings" panose="05000000000000000000" charset="0"/>
              <a:buChar char="§"/>
            </a:pPr>
            <a:endParaRPr lang="en-US" sz="32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DEA0-26AB-454E-9AA5-A232B5810B05}" type="slidenum">
              <a:rPr lang="en-US" smtClean="0"/>
              <a:t>5</a:t>
            </a:fld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56181" y="234315"/>
            <a:ext cx="11133056" cy="1387095"/>
          </a:xfrm>
        </p:spPr>
        <p:txBody>
          <a:bodyPr>
            <a:normAutofit fontScale="90000"/>
          </a:bodyPr>
          <a:lstStyle/>
          <a:p>
            <a:pPr algn="ctr"/>
            <a:r>
              <a:rPr lang="en-GB" sz="3555" b="1" dirty="0" smtClean="0">
                <a:solidFill>
                  <a:srgbClr val="0070C0"/>
                </a:solidFill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How </a:t>
            </a:r>
            <a:r>
              <a:rPr lang="en-GB" sz="3555" b="1" dirty="0">
                <a:solidFill>
                  <a:srgbClr val="0070C0"/>
                </a:solidFill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should the Governance of a Regional CSAM be </a:t>
            </a:r>
            <a:r>
              <a:rPr lang="en-GB" sz="3555" b="1" dirty="0" smtClean="0">
                <a:solidFill>
                  <a:srgbClr val="0070C0"/>
                </a:solidFill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structured to effectively deliver on niche services? </a:t>
            </a:r>
            <a:br>
              <a:rPr lang="en-GB" sz="3555" b="1" dirty="0" smtClean="0">
                <a:solidFill>
                  <a:srgbClr val="0070C0"/>
                </a:solidFill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</a:br>
            <a:r>
              <a:rPr lang="en-GB" sz="24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Do </a:t>
            </a:r>
            <a:r>
              <a:rPr lang="en-GB" sz="24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you agree with the </a:t>
            </a:r>
            <a:r>
              <a:rPr lang="en-GB" sz="2400" b="1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ISC’s</a:t>
            </a:r>
            <a:r>
              <a:rPr lang="en-GB" sz="24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 proposed structure for the HAMES</a:t>
            </a:r>
            <a:r>
              <a:rPr lang="en-GB" sz="24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?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01278" y="1880222"/>
            <a:ext cx="10699424" cy="4652553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altLang="en-US" sz="3000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The Council </a:t>
            </a:r>
            <a:r>
              <a:rPr lang="en-US" altLang="en-US" sz="3000" dirty="0" smtClean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has </a:t>
            </a:r>
            <a:r>
              <a:rPr lang="en-US" altLang="en-US" sz="3000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to </a:t>
            </a:r>
            <a:r>
              <a:rPr lang="en-US" altLang="en-US" sz="3000" dirty="0" smtClean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support </a:t>
            </a:r>
            <a:r>
              <a:rPr lang="en-US" altLang="en-US" sz="3000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the five priority areas identified in the strategic plan of </a:t>
            </a:r>
            <a:r>
              <a:rPr lang="en-US" altLang="en-US" sz="3000" dirty="0" err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CSAM</a:t>
            </a:r>
            <a:r>
              <a:rPr lang="en-US" altLang="en-US" sz="3000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 for 2025-2029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altLang="en-US" sz="3000" dirty="0" smtClean="0">
                <a:latin typeface="Times New Roman" panose="02020603050405020304" charset="0"/>
                <a:cs typeface="Times New Roman" panose="02020603050405020304" charset="0"/>
              </a:rPr>
              <a:t>The </a:t>
            </a:r>
            <a:r>
              <a:rPr lang="en-US" altLang="en-US" sz="3000" dirty="0">
                <a:latin typeface="Times New Roman" panose="02020603050405020304" charset="0"/>
                <a:cs typeface="Times New Roman" panose="02020603050405020304" charset="0"/>
              </a:rPr>
              <a:t>Governance structure should include a </a:t>
            </a:r>
            <a:r>
              <a:rPr lang="en-US" altLang="en-US" sz="3000" dirty="0" smtClean="0">
                <a:latin typeface="Times New Roman" panose="02020603050405020304" charset="0"/>
                <a:cs typeface="Times New Roman" panose="02020603050405020304" charset="0"/>
              </a:rPr>
              <a:t>steering </a:t>
            </a:r>
            <a:r>
              <a:rPr lang="en-US" altLang="en-US" sz="3000" dirty="0">
                <a:latin typeface="Times New Roman" panose="02020603050405020304" charset="0"/>
                <a:cs typeface="Times New Roman" panose="02020603050405020304" charset="0"/>
              </a:rPr>
              <a:t>committee </a:t>
            </a:r>
            <a:r>
              <a:rPr lang="en-US" altLang="en-US" sz="3000" dirty="0" smtClean="0">
                <a:latin typeface="Times New Roman" panose="02020603050405020304" charset="0"/>
                <a:cs typeface="Times New Roman" panose="02020603050405020304" charset="0"/>
              </a:rPr>
              <a:t>(possibly </a:t>
            </a:r>
            <a:r>
              <a:rPr lang="en-US" altLang="en-US" sz="3000" dirty="0">
                <a:latin typeface="Times New Roman" panose="02020603050405020304" charset="0"/>
                <a:cs typeface="Times New Roman" panose="02020603050405020304" charset="0"/>
              </a:rPr>
              <a:t>chaired by top officials) for </a:t>
            </a:r>
            <a:r>
              <a:rPr lang="en-US" altLang="en-US" sz="3000" dirty="0" smtClean="0">
                <a:latin typeface="Times New Roman" panose="02020603050405020304" charset="0"/>
                <a:cs typeface="Times New Roman" panose="02020603050405020304" charset="0"/>
              </a:rPr>
              <a:t>political </a:t>
            </a:r>
            <a:r>
              <a:rPr lang="en-US" altLang="en-US" sz="3000" dirty="0">
                <a:latin typeface="Times New Roman" panose="02020603050405020304" charset="0"/>
                <a:cs typeface="Times New Roman" panose="02020603050405020304" charset="0"/>
              </a:rPr>
              <a:t>ownership and policy </a:t>
            </a:r>
            <a:r>
              <a:rPr lang="en-US" altLang="en-US" sz="3000" dirty="0" smtClean="0">
                <a:latin typeface="Times New Roman" panose="02020603050405020304" charset="0"/>
                <a:cs typeface="Times New Roman" panose="02020603050405020304" charset="0"/>
              </a:rPr>
              <a:t>support.</a:t>
            </a:r>
            <a:endParaRPr lang="en-US" altLang="en-US" sz="3000" dirty="0">
              <a:latin typeface="Times New Roman" panose="02020603050405020304" charset="0"/>
              <a:cs typeface="Times New Roman" panose="0202060305040502030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altLang="en-US" sz="3000" dirty="0" smtClean="0">
                <a:latin typeface="Times New Roman" panose="02020603050405020304" charset="0"/>
                <a:cs typeface="Times New Roman" panose="02020603050405020304" charset="0"/>
              </a:rPr>
              <a:t>An advisory </a:t>
            </a:r>
            <a:r>
              <a:rPr lang="en-US" altLang="en-US" sz="3000" dirty="0">
                <a:latin typeface="Times New Roman" panose="02020603050405020304" charset="0"/>
                <a:cs typeface="Times New Roman" panose="02020603050405020304" charset="0"/>
              </a:rPr>
              <a:t>board comprised of technical people in the area for the purpose of bringing </a:t>
            </a:r>
            <a:r>
              <a:rPr lang="en-US" altLang="en-US" sz="3000" dirty="0" smtClean="0">
                <a:latin typeface="Times New Roman" panose="02020603050405020304" charset="0"/>
                <a:cs typeface="Times New Roman" panose="02020603050405020304" charset="0"/>
              </a:rPr>
              <a:t>a high-impact </a:t>
            </a:r>
            <a:r>
              <a:rPr lang="en-US" altLang="en-US" sz="3000" dirty="0">
                <a:latin typeface="Times New Roman" panose="02020603050405020304" charset="0"/>
                <a:cs typeface="Times New Roman" panose="02020603050405020304" charset="0"/>
              </a:rPr>
              <a:t>service </a:t>
            </a:r>
            <a:r>
              <a:rPr lang="en-US" altLang="en-US" sz="3000" dirty="0" smtClean="0">
                <a:latin typeface="Times New Roman" panose="02020603050405020304" charset="0"/>
                <a:cs typeface="Times New Roman" panose="02020603050405020304" charset="0"/>
              </a:rPr>
              <a:t>niche.</a:t>
            </a:r>
            <a:endParaRPr lang="en-US" altLang="en-US" sz="3000" dirty="0">
              <a:latin typeface="Times New Roman" panose="02020603050405020304" charset="0"/>
              <a:cs typeface="Times New Roman" panose="0202060305040502030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altLang="en-US" sz="3000" dirty="0" smtClean="0">
                <a:latin typeface="Times New Roman" panose="02020603050405020304" charset="0"/>
                <a:cs typeface="Times New Roman" panose="02020603050405020304" charset="0"/>
              </a:rPr>
              <a:t>A </a:t>
            </a:r>
            <a:r>
              <a:rPr lang="en-US" altLang="en-US" sz="3000" dirty="0">
                <a:latin typeface="Times New Roman" panose="02020603050405020304" charset="0"/>
                <a:cs typeface="Times New Roman" panose="02020603050405020304" charset="0"/>
              </a:rPr>
              <a:t>body for operational management to follow up day to day activities</a:t>
            </a:r>
          </a:p>
          <a:p>
            <a:pPr algn="just"/>
            <a:endParaRPr lang="en-US" altLang="en-US" sz="3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DEA0-26AB-454E-9AA5-A232B5810B05}" type="slidenum">
              <a:rPr lang="en-US" smtClean="0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7270" y="166657"/>
            <a:ext cx="11260822" cy="1256789"/>
          </a:xfrm>
        </p:spPr>
        <p:txBody>
          <a:bodyPr anchor="ctr" anchorCtr="0">
            <a:normAutofit fontScale="90000"/>
          </a:bodyPr>
          <a:lstStyle/>
          <a:p>
            <a:pPr algn="ctr" fontAlgn="ctr"/>
            <a:r>
              <a:rPr lang="en-GB" sz="3555" b="1" dirty="0" smtClean="0">
                <a:solidFill>
                  <a:srgbClr val="0070C0"/>
                </a:solidFill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  <a:sym typeface="+mn-ea"/>
              </a:rPr>
              <a:t>What </a:t>
            </a:r>
            <a:r>
              <a:rPr lang="en-GB" sz="3555" b="1" dirty="0">
                <a:solidFill>
                  <a:srgbClr val="0070C0"/>
                </a:solidFill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  <a:sym typeface="+mn-ea"/>
              </a:rPr>
              <a:t>are the Relations of the Regional CSAM with </a:t>
            </a:r>
            <a:r>
              <a:rPr lang="en-GB" sz="3555" b="1" dirty="0" smtClean="0">
                <a:solidFill>
                  <a:srgbClr val="0070C0"/>
                </a:solidFill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  <a:sym typeface="+mn-ea"/>
              </a:rPr>
              <a:t>other </a:t>
            </a:r>
            <a:r>
              <a:rPr lang="en-GB" sz="3555" b="1" dirty="0">
                <a:solidFill>
                  <a:srgbClr val="0070C0"/>
                </a:solidFill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  <a:sym typeface="+mn-ea"/>
              </a:rPr>
              <a:t>actors</a:t>
            </a:r>
            <a:r>
              <a:rPr lang="en-GB" sz="3555" b="1" dirty="0" smtClean="0">
                <a:latin typeface="Times New Roman" panose="02020603050405020304" charset="0"/>
                <a:cs typeface="Times New Roman" panose="02020603050405020304" charset="0"/>
                <a:sym typeface="+mn-ea"/>
              </a:rPr>
              <a:t/>
            </a:r>
            <a:br>
              <a:rPr lang="en-GB" sz="3555" b="1" dirty="0" smtClean="0">
                <a:latin typeface="Times New Roman" panose="02020603050405020304" charset="0"/>
                <a:cs typeface="Times New Roman" panose="02020603050405020304" charset="0"/>
                <a:sym typeface="+mn-ea"/>
              </a:rPr>
            </a:br>
            <a:r>
              <a:rPr lang="en-GB" sz="2200" b="1" dirty="0" smtClean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Including AUC, RECs, UN Agencies (FAO), HAMES Network, AfricaMechanize, ACT Network, etc.</a:t>
            </a:r>
            <a:endParaRPr lang="en-US" sz="22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3315" y="1451728"/>
            <a:ext cx="10953947" cy="5176114"/>
          </a:xfrm>
        </p:spPr>
        <p:txBody>
          <a:bodyPr>
            <a:normAutofit fontScale="97500"/>
          </a:bodyPr>
          <a:lstStyle/>
          <a:p>
            <a:pPr>
              <a:buFont typeface="Wingdings" panose="05000000000000000000" charset="0"/>
              <a:buChar char="§"/>
            </a:pPr>
            <a:r>
              <a:rPr lang="en-US" altLang="en-US" sz="2600" dirty="0" err="1">
                <a:latin typeface="Palatino Linotype" panose="02040502050505030304" pitchFamily="18" charset="0"/>
                <a:cs typeface="Segoe UI" panose="020B0502040204020203" pitchFamily="34" charset="0"/>
              </a:rPr>
              <a:t>CSAM</a:t>
            </a:r>
            <a:r>
              <a:rPr lang="en-US" altLang="en-US" sz="2600" dirty="0">
                <a:latin typeface="Palatino Linotype" panose="02040502050505030304" pitchFamily="18" charset="0"/>
                <a:cs typeface="Segoe UI" panose="020B0502040204020203" pitchFamily="34" charset="0"/>
              </a:rPr>
              <a:t> also works closely with other regional institutes of </a:t>
            </a:r>
            <a:r>
              <a:rPr lang="en-US" altLang="en-US" sz="2600" dirty="0" err="1">
                <a:latin typeface="Palatino Linotype" panose="02040502050505030304" pitchFamily="18" charset="0"/>
                <a:cs typeface="Segoe UI" panose="020B0502040204020203" pitchFamily="34" charset="0"/>
              </a:rPr>
              <a:t>ESCAP</a:t>
            </a:r>
            <a:r>
              <a:rPr lang="en-US" altLang="en-US" sz="2600" dirty="0">
                <a:latin typeface="Palatino Linotype" panose="02040502050505030304" pitchFamily="18" charset="0"/>
                <a:cs typeface="Segoe UI" panose="020B0502040204020203" pitchFamily="34" charset="0"/>
              </a:rPr>
              <a:t> to forge synergy and </a:t>
            </a:r>
            <a:r>
              <a:rPr lang="en-US" altLang="en-US" sz="2600" dirty="0" smtClean="0">
                <a:latin typeface="Palatino Linotype" panose="02040502050505030304" pitchFamily="18" charset="0"/>
                <a:cs typeface="Segoe UI" panose="020B0502040204020203" pitchFamily="34" charset="0"/>
              </a:rPr>
              <a:t>leverage </a:t>
            </a:r>
            <a:r>
              <a:rPr lang="en-US" altLang="en-US" sz="2600" dirty="0">
                <a:latin typeface="Palatino Linotype" panose="02040502050505030304" pitchFamily="18" charset="0"/>
                <a:cs typeface="Segoe UI" panose="020B0502040204020203" pitchFamily="34" charset="0"/>
              </a:rPr>
              <a:t>comparative advantages in regional development initiatives</a:t>
            </a:r>
          </a:p>
          <a:p>
            <a:pPr>
              <a:buFont typeface="Wingdings" panose="05000000000000000000" charset="0"/>
              <a:buChar char="§"/>
            </a:pPr>
            <a:r>
              <a:rPr lang="en-US" altLang="en-US" sz="2600" dirty="0">
                <a:latin typeface="Palatino Linotype" panose="02040502050505030304" pitchFamily="18" charset="0"/>
                <a:cs typeface="Segoe UI" panose="020B0502040204020203" pitchFamily="34" charset="0"/>
              </a:rPr>
              <a:t>It has leveraged interagency  Partnerships with FAO, IFAD, </a:t>
            </a:r>
            <a:r>
              <a:rPr lang="en-US" altLang="en-US" sz="2600" dirty="0" smtClean="0">
                <a:latin typeface="Palatino Linotype" panose="02040502050505030304" pitchFamily="18" charset="0"/>
                <a:cs typeface="Segoe UI" panose="020B0502040204020203" pitchFamily="34" charset="0"/>
              </a:rPr>
              <a:t>WFP, </a:t>
            </a:r>
            <a:r>
              <a:rPr lang="en-US" altLang="en-US" sz="2600" dirty="0">
                <a:latin typeface="Palatino Linotype" panose="02040502050505030304" pitchFamily="18" charset="0"/>
                <a:cs typeface="Segoe UI" panose="020B0502040204020203" pitchFamily="34" charset="0"/>
              </a:rPr>
              <a:t>and the United Nations Country Team in China in accordance with </a:t>
            </a:r>
            <a:r>
              <a:rPr lang="en-US" altLang="en-US" sz="2600" dirty="0" smtClean="0">
                <a:latin typeface="Palatino Linotype" panose="02040502050505030304" pitchFamily="18" charset="0"/>
                <a:cs typeface="Segoe UI" panose="020B0502040204020203" pitchFamily="34" charset="0"/>
              </a:rPr>
              <a:t>the </a:t>
            </a:r>
            <a:r>
              <a:rPr lang="en-US" altLang="en-US" sz="2600" dirty="0">
                <a:latin typeface="Palatino Linotype" panose="02040502050505030304" pitchFamily="18" charset="0"/>
                <a:cs typeface="Segoe UI" panose="020B0502040204020203" pitchFamily="34" charset="0"/>
              </a:rPr>
              <a:t>United Nations vision to ‘Deliver as One’</a:t>
            </a:r>
          </a:p>
          <a:p>
            <a:pPr>
              <a:buFont typeface="Wingdings" panose="05000000000000000000" charset="0"/>
              <a:buChar char="§"/>
            </a:pPr>
            <a:r>
              <a:rPr lang="en-US" altLang="en-US" sz="2600" dirty="0">
                <a:latin typeface="Palatino Linotype" panose="02040502050505030304" pitchFamily="18" charset="0"/>
                <a:cs typeface="Segoe UI" panose="020B0502040204020203" pitchFamily="34" charset="0"/>
              </a:rPr>
              <a:t>Other collaborators, International Organization for Standardization (ISO), Italian Agency for Testing of Agricultural Machinery </a:t>
            </a:r>
          </a:p>
          <a:p>
            <a:pPr>
              <a:buFont typeface="Wingdings" panose="05000000000000000000" charset="0"/>
              <a:buChar char="§"/>
            </a:pPr>
            <a:r>
              <a:rPr lang="en-US" altLang="en-US" sz="2600" dirty="0">
                <a:latin typeface="Palatino Linotype" panose="02040502050505030304" pitchFamily="18" charset="0"/>
                <a:cs typeface="Segoe UI" panose="020B0502040204020203" pitchFamily="34" charset="0"/>
              </a:rPr>
              <a:t>Network for Testing of Agricultural Machinery (</a:t>
            </a:r>
            <a:r>
              <a:rPr lang="en-US" altLang="en-US" sz="2600" dirty="0" err="1">
                <a:latin typeface="Palatino Linotype" panose="02040502050505030304" pitchFamily="18" charset="0"/>
                <a:cs typeface="Segoe UI" panose="020B0502040204020203" pitchFamily="34" charset="0"/>
              </a:rPr>
              <a:t>ENAMA-ENTAM</a:t>
            </a:r>
            <a:r>
              <a:rPr lang="en-US" altLang="en-US" sz="2600" dirty="0">
                <a:latin typeface="Palatino Linotype" panose="02040502050505030304" pitchFamily="18" charset="0"/>
                <a:cs typeface="Segoe UI" panose="020B0502040204020203" pitchFamily="34" charset="0"/>
              </a:rPr>
              <a:t>); the Association of </a:t>
            </a:r>
            <a:r>
              <a:rPr lang="en-US" altLang="en-US" sz="2600" dirty="0" smtClean="0">
                <a:latin typeface="Palatino Linotype" panose="02040502050505030304" pitchFamily="18" charset="0"/>
                <a:cs typeface="Segoe UI" panose="020B0502040204020203" pitchFamily="34" charset="0"/>
              </a:rPr>
              <a:t>Southeast </a:t>
            </a:r>
            <a:r>
              <a:rPr lang="en-US" altLang="en-US" sz="2600" dirty="0">
                <a:latin typeface="Palatino Linotype" panose="02040502050505030304" pitchFamily="18" charset="0"/>
                <a:cs typeface="Segoe UI" panose="020B0502040204020203" pitchFamily="34" charset="0"/>
              </a:rPr>
              <a:t>Asian</a:t>
            </a:r>
          </a:p>
          <a:p>
            <a:pPr>
              <a:buFont typeface="Wingdings" panose="05000000000000000000" charset="0"/>
              <a:buChar char="§"/>
            </a:pPr>
            <a:r>
              <a:rPr lang="en-US" altLang="en-US" sz="2600" dirty="0">
                <a:latin typeface="Palatino Linotype" panose="02040502050505030304" pitchFamily="18" charset="0"/>
                <a:cs typeface="Segoe UI" panose="020B0502040204020203" pitchFamily="34" charset="0"/>
              </a:rPr>
              <a:t>Facilitating regional Agro-business development and trade in collaboration with the private sector, </a:t>
            </a:r>
            <a:r>
              <a:rPr lang="en-US" altLang="en-US" sz="2600" dirty="0" smtClean="0">
                <a:latin typeface="Palatino Linotype" panose="02040502050505030304" pitchFamily="18" charset="0"/>
                <a:cs typeface="Segoe UI" panose="020B0502040204020203" pitchFamily="34" charset="0"/>
              </a:rPr>
              <a:t>governments, other stakeholders, </a:t>
            </a:r>
            <a:r>
              <a:rPr lang="en-US" altLang="en-US" sz="2600" dirty="0">
                <a:latin typeface="Palatino Linotype" panose="02040502050505030304" pitchFamily="18" charset="0"/>
                <a:cs typeface="Segoe UI" panose="020B0502040204020203" pitchFamily="34" charset="0"/>
              </a:rPr>
              <a:t>and promoting green </a:t>
            </a:r>
            <a:r>
              <a:rPr lang="en-US" altLang="en-US" sz="2600" dirty="0" smtClean="0">
                <a:latin typeface="Palatino Linotype" panose="02040502050505030304" pitchFamily="18" charset="0"/>
                <a:cs typeface="Segoe UI" panose="020B0502040204020203" pitchFamily="34" charset="0"/>
              </a:rPr>
              <a:t>agro-technology transfer.</a:t>
            </a:r>
            <a:endParaRPr lang="en-US" altLang="en-US" sz="2600" dirty="0">
              <a:latin typeface="Palatino Linotype" panose="02040502050505030304" pitchFamily="18" charset="0"/>
              <a:cs typeface="Segoe UI" panose="020B0502040204020203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DEA0-26AB-454E-9AA5-A232B5810B05}" type="slidenum">
              <a:rPr lang="en-US" smtClean="0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4940" y="150495"/>
            <a:ext cx="11793855" cy="916305"/>
          </a:xfrm>
        </p:spPr>
        <p:txBody>
          <a:bodyPr>
            <a:normAutofit/>
          </a:bodyPr>
          <a:lstStyle/>
          <a:p>
            <a:pPr algn="ctr"/>
            <a:r>
              <a:rPr lang="en-GB" b="1" dirty="0">
                <a:latin typeface="Times New Roman" panose="02020603050405020304" charset="0"/>
                <a:cs typeface="Times New Roman" panose="02020603050405020304" charset="0"/>
              </a:rPr>
              <a:t>Thank you for your attention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575" y="980440"/>
            <a:ext cx="11793855" cy="5740400"/>
          </a:xfrm>
          <a:prstGeom prst="rect">
            <a:avLst/>
          </a:prstGeom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DEA0-26AB-454E-9AA5-A232B5810B05}" type="slidenum">
              <a:rPr lang="en-US" smtClean="0"/>
              <a:t>8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503</Words>
  <Application>Microsoft Office PowerPoint</Application>
  <PresentationFormat>Widescreen</PresentationFormat>
  <Paragraphs>55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Arial</vt:lpstr>
      <vt:lpstr>Calibri</vt:lpstr>
      <vt:lpstr>Calibri Light</vt:lpstr>
      <vt:lpstr>Gotham-Book</vt:lpstr>
      <vt:lpstr>Palatino Linotype</vt:lpstr>
      <vt:lpstr>Segoe UI</vt:lpstr>
      <vt:lpstr>Times New Roman</vt:lpstr>
      <vt:lpstr>Wingdings</vt:lpstr>
      <vt:lpstr>Office Theme</vt:lpstr>
      <vt:lpstr>Country's Views on Regional CSAM in Africa</vt:lpstr>
      <vt:lpstr>Gaps between the Needs and the  Current Situation of SAM in the Country</vt:lpstr>
      <vt:lpstr>Constraints encountered by HAMES in the development of Agricultural Mechanization</vt:lpstr>
      <vt:lpstr>Country SAM Priorities</vt:lpstr>
      <vt:lpstr> List and Justify Five Priority Country Needs that must be Addressed by a Regional CSAM in its Value Proposition</vt:lpstr>
      <vt:lpstr>How should the Governance of a Regional CSAM be structured to effectively deliver on niche services?  Do you agree with the ISC’s proposed structure for the HAMES?</vt:lpstr>
      <vt:lpstr>What are the Relations of the Regional CSAM with other actors Including AUC, RECs, UN Agencies (FAO), HAMES Network, AfricaMechanize, ACT Network, etc.</vt:lpstr>
      <vt:lpstr>Thank you for your attention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Shimelis;ACT Network</dc:creator>
  <cp:lastModifiedBy>Saidi Mkomwa</cp:lastModifiedBy>
  <cp:revision>46</cp:revision>
  <dcterms:created xsi:type="dcterms:W3CDTF">2025-10-19T13:23:00Z</dcterms:created>
  <dcterms:modified xsi:type="dcterms:W3CDTF">2025-11-06T06:12:09Z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1F9E97AE3CA34FC89AE5B40BBBA242A0_13</vt:lpwstr>
  </property>
  <property fmtid="{D5CDD505-2E9C-101B-9397-08002B2CF9AE}" pid="3" name="KSOProductBuildVer">
    <vt:lpwstr>1033-12.2.0.22549</vt:lpwstr>
  </property>
</Properties>
</file>