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4" r:id="rId4"/>
    <p:sldId id="265" r:id="rId5"/>
    <p:sldId id="261" r:id="rId6"/>
    <p:sldId id="266" r:id="rId7"/>
    <p:sldId id="260" r:id="rId8"/>
    <p:sldId id="262" r:id="rId9"/>
    <p:sldId id="257" r:id="rId10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E61"/>
    <a:srgbClr val="D59A3B"/>
    <a:srgbClr val="C08829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30EA-FE52-4FF9-BFAD-F67FBEE50E2A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3B46-D23D-4921-B362-722D5503D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0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6799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8022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8942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441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6860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9915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201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2409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8499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7030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8295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1559-1E1E-4C43-B5E8-D2392529A1D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DEA0-26AB-454E-9AA5-A232B5810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5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17ACB-F09C-41A7-A852-3991D411C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757" y="2821684"/>
            <a:ext cx="9799982" cy="965124"/>
          </a:xfrm>
        </p:spPr>
        <p:txBody>
          <a:bodyPr>
            <a:normAutofit fontScale="90000"/>
          </a:bodyPr>
          <a:lstStyle/>
          <a:p>
            <a:r>
              <a:rPr lang="en" sz="4800" dirty="0"/>
              <a:t>Country's Views on Regional CSAM in Africa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2B2B0C-7DFE-4522-B635-2E17BAA3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321" y="4305642"/>
            <a:ext cx="9037983" cy="942218"/>
          </a:xfrm>
        </p:spPr>
        <p:txBody>
          <a:bodyPr>
            <a:normAutofit fontScale="70000" lnSpcReduction="20000"/>
          </a:bodyPr>
          <a:lstStyle/>
          <a:p>
            <a:r>
              <a:rPr lang="en" dirty="0"/>
              <a:t>Presented </a:t>
            </a:r>
            <a:r>
              <a:rPr lang="en" dirty="0" smtClean="0"/>
              <a:t>by: </a:t>
            </a:r>
            <a:r>
              <a:rPr lang="en-US" dirty="0" smtClean="0"/>
              <a:t>Ing</a:t>
            </a:r>
            <a:r>
              <a:rPr lang="en-US" dirty="0"/>
              <a:t>. Patrick O. </a:t>
            </a:r>
            <a:r>
              <a:rPr lang="en-US" dirty="0" smtClean="0"/>
              <a:t>Aboagye</a:t>
            </a:r>
            <a:endParaRPr lang="en" dirty="0"/>
          </a:p>
          <a:p>
            <a:r>
              <a:rPr lang="en-US" dirty="0"/>
              <a:t>Agricultural Engineering Services Directorate – </a:t>
            </a:r>
          </a:p>
          <a:p>
            <a:r>
              <a:rPr lang="en-US" dirty="0"/>
              <a:t>Ministry of Food &amp; Agriculture, GHANA</a:t>
            </a:r>
            <a:endParaRPr lang="en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463B2EB-83F9-40EE-B095-9A54AA820C43}"/>
              </a:ext>
            </a:extLst>
          </p:cNvPr>
          <p:cNvSpPr txBox="1">
            <a:spLocks/>
          </p:cNvSpPr>
          <p:nvPr/>
        </p:nvSpPr>
        <p:spPr>
          <a:xfrm>
            <a:off x="1533939" y="1668213"/>
            <a:ext cx="9144000" cy="995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Webinar 16</a:t>
            </a:r>
          </a:p>
          <a:p>
            <a:r>
              <a:rPr lang="en" dirty="0"/>
              <a:t>Second Webinar in Preparation of the Establishment of the </a:t>
            </a:r>
          </a:p>
          <a:p>
            <a:r>
              <a:rPr lang="en" dirty="0"/>
              <a:t>Africa Centre for Sustainable Agricultural Mechanization (Africa CSAM)</a:t>
            </a:r>
          </a:p>
        </p:txBody>
      </p:sp>
      <p:pic>
        <p:nvPicPr>
          <p:cNvPr id="9" name="Picture 8" descr="FAO_logo_Blue_3lines_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3"/>
          <a:stretch/>
        </p:blipFill>
        <p:spPr bwMode="auto">
          <a:xfrm>
            <a:off x="4894952" y="233758"/>
            <a:ext cx="4026408" cy="13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me | African Union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78" y="611615"/>
            <a:ext cx="2198623" cy="74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856" y="5905929"/>
            <a:ext cx="2609314" cy="810838"/>
          </a:xfrm>
          <a:prstGeom prst="rect">
            <a:avLst/>
          </a:prstGeom>
        </p:spPr>
      </p:pic>
      <p:pic>
        <p:nvPicPr>
          <p:cNvPr id="11" name="Picture 10" descr="D:\ACT\ACT Visibility\ACT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0" y="5876076"/>
            <a:ext cx="2533374" cy="81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923070-C13B-447D-AEA4-B3CAD2CE8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257" y="527226"/>
            <a:ext cx="4559300" cy="9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AD8B2-F814-491C-B9EF-B73BF419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280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An Overview of Ghana’s Agricultural sector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76" y="1289958"/>
            <a:ext cx="10294070" cy="52029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charset="0"/>
              <a:buChar char="Ø"/>
            </a:pPr>
            <a:r>
              <a:rPr lang="en-US" altLang="en-US" dirty="0"/>
              <a:t>The sector accounts for 35.4% of the working population and contributes 21.1% of Gross Domestic Product GDP (in 2023, World Bank).</a:t>
            </a:r>
          </a:p>
          <a:p>
            <a:pPr>
              <a:buFont typeface="Wingdings" panose="05000000000000000000" charset="0"/>
              <a:buChar char="Ø"/>
            </a:pPr>
            <a:r>
              <a:rPr lang="en-US" altLang="en-US" dirty="0"/>
              <a:t>Majority of farmers are small-scale farmers (90%) with less than 2 acres (0.81 hectares) of farmland. </a:t>
            </a:r>
          </a:p>
          <a:p>
            <a:pPr>
              <a:buFont typeface="Wingdings" panose="05000000000000000000" charset="0"/>
              <a:buChar char="Ø"/>
            </a:pPr>
            <a:r>
              <a:rPr lang="en-US" altLang="en-US" dirty="0"/>
              <a:t>The poverty rate for households engaged in agriculture is 42.7% (GSS, 2022).</a:t>
            </a:r>
          </a:p>
          <a:p>
            <a:pPr>
              <a:buFont typeface="Wingdings" panose="05000000000000000000" charset="0"/>
              <a:buChar char="Ø"/>
            </a:pPr>
            <a:r>
              <a:rPr lang="en-US" altLang="en-US" dirty="0"/>
              <a:t>Some of our major food items - Rice, Vegetables (onions, tomatoes and pepper) and Poultry are largely dependent on imports.</a:t>
            </a:r>
          </a:p>
          <a:p>
            <a:pPr>
              <a:buFont typeface="Wingdings" panose="05000000000000000000" charset="0"/>
              <a:buChar char="Ø"/>
            </a:pPr>
            <a:r>
              <a:rPr lang="en-US" altLang="en-US" dirty="0"/>
              <a:t>Domestic production of vegetables is also approximately at an average of 35%.</a:t>
            </a:r>
          </a:p>
          <a:p>
            <a:pPr>
              <a:buFont typeface="Wingdings" panose="05000000000000000000" charset="0"/>
              <a:buChar char="Ø"/>
            </a:pPr>
            <a:r>
              <a:rPr lang="en-US" altLang="en-US" dirty="0"/>
              <a:t>Domestic production of rice is around 764,000 MT (milled) compared to domestic consumption of around 1.4 million MT with self-sufficiency of 51.5% (MoFA, 2023).</a:t>
            </a:r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8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B0C4-769C-4F68-B8DA-8F6F901B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altLang="en-US" b="1" dirty="0"/>
              <a:t>Challenges facing Ghana’s Agriculture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7FA85-0BCB-4821-B60F-C7DEC197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7288B0-F45E-441E-8CFE-2D63842FF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47277"/>
              </p:ext>
            </p:extLst>
          </p:nvPr>
        </p:nvGraphicFramePr>
        <p:xfrm>
          <a:off x="838200" y="1530417"/>
          <a:ext cx="10413734" cy="452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9855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b="1">
                          <a:solidFill>
                            <a:schemeClr val="lt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400" b="1" dirty="0">
                          <a:latin typeface="Calibri" panose="020F0502020204030204"/>
                          <a:ea typeface="等线"/>
                        </a:rPr>
                        <a:t>Production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b="1">
                          <a:solidFill>
                            <a:schemeClr val="lt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400" b="1" dirty="0">
                          <a:latin typeface="Calibri" panose="020F0502020204030204"/>
                          <a:ea typeface="等线"/>
                        </a:rPr>
                        <a:t>Post-harvest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b="1">
                          <a:solidFill>
                            <a:schemeClr val="lt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400" b="1" dirty="0">
                          <a:latin typeface="Calibri" panose="020F0502020204030204"/>
                          <a:ea typeface="等线"/>
                        </a:rPr>
                        <a:t>Social &amp;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b="1">
                          <a:solidFill>
                            <a:schemeClr val="lt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400" b="1" dirty="0">
                          <a:latin typeface="Calibri" panose="020F0502020204030204"/>
                          <a:ea typeface="等线"/>
                        </a:rPr>
                        <a:t>Policy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b="1">
                          <a:solidFill>
                            <a:schemeClr val="lt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400" b="1" dirty="0">
                          <a:latin typeface="Calibri" panose="020F0502020204030204"/>
                          <a:ea typeface="等线"/>
                        </a:rPr>
                        <a:t>Climate/</a:t>
                      </a: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400" b="1" dirty="0">
                          <a:latin typeface="Calibri" panose="020F0502020204030204"/>
                          <a:ea typeface="等线"/>
                        </a:rPr>
                        <a:t>Environmental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019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en-US" sz="2000" dirty="0"/>
                        <a:t>1. Low levels of cultivation technologies and inadequate infrastructure</a:t>
                      </a:r>
                    </a:p>
                    <a:p>
                      <a:pPr>
                        <a:buNone/>
                      </a:pPr>
                      <a:endParaRPr lang="en-US" altLang="en-US" sz="2000" dirty="0"/>
                    </a:p>
                    <a:p>
                      <a:pPr>
                        <a:buNone/>
                      </a:pPr>
                      <a:r>
                        <a:rPr lang="en-US" altLang="en-US" sz="2000" dirty="0"/>
                        <a:t>2. Inadequate use of quality inputs (seeds and fertilizer)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en-US" sz="2000" dirty="0"/>
                        <a:t>1. High postharvest losses</a:t>
                      </a:r>
                    </a:p>
                    <a:p>
                      <a:pPr>
                        <a:buNone/>
                      </a:pPr>
                      <a:endParaRPr lang="en-US" altLang="en-US" sz="2000" dirty="0">
                        <a:highlight>
                          <a:srgbClr val="FF00FF"/>
                        </a:highlight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000" dirty="0"/>
                        <a:t>2. Inadequate processing machinery and facilities</a:t>
                      </a:r>
                    </a:p>
                    <a:p>
                      <a:pPr>
                        <a:buNone/>
                      </a:pPr>
                      <a:endParaRPr lang="en-US" altLang="en-US" sz="2000" dirty="0"/>
                    </a:p>
                    <a:p>
                      <a:pPr>
                        <a:buNone/>
                      </a:pPr>
                      <a:r>
                        <a:rPr lang="en-US" altLang="en-US" sz="2000" dirty="0"/>
                        <a:t>3. Limited access to markets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en-US" sz="2000" dirty="0"/>
                        <a:t>1. Gender inequality</a:t>
                      </a:r>
                    </a:p>
                    <a:p>
                      <a:pPr>
                        <a:buNone/>
                      </a:pPr>
                      <a:endParaRPr lang="en-US" altLang="en-US" sz="2000" dirty="0"/>
                    </a:p>
                    <a:p>
                      <a:pPr>
                        <a:buNone/>
                      </a:pPr>
                      <a:r>
                        <a:rPr lang="en-US" altLang="en-US" sz="2000" dirty="0"/>
                        <a:t>2. Nutritional challenges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en-US" sz="2000" dirty="0"/>
                        <a:t>1. Policy coherence</a:t>
                      </a:r>
                    </a:p>
                    <a:p>
                      <a:pPr>
                        <a:buNone/>
                      </a:pPr>
                      <a:endParaRPr lang="en-US" altLang="en-US" sz="2000" dirty="0"/>
                    </a:p>
                    <a:p>
                      <a:pPr>
                        <a:buNone/>
                      </a:pPr>
                      <a:r>
                        <a:rPr lang="en-US" altLang="en-US" sz="2000" dirty="0"/>
                        <a:t>2. Policy adherence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en-US" sz="2000" dirty="0"/>
                        <a:t>1. Climate change</a:t>
                      </a:r>
                    </a:p>
                    <a:p>
                      <a:pPr>
                        <a:buNone/>
                      </a:pPr>
                      <a:endParaRPr lang="en-US" altLang="en-US" sz="2000" dirty="0"/>
                    </a:p>
                    <a:p>
                      <a:pPr>
                        <a:buNone/>
                      </a:pPr>
                      <a:r>
                        <a:rPr lang="en-US" altLang="en-US" sz="2000" dirty="0"/>
                        <a:t>2. Erratic rainfall patterns</a:t>
                      </a:r>
                    </a:p>
                    <a:p>
                      <a:pPr>
                        <a:buNone/>
                      </a:pPr>
                      <a:endParaRPr lang="en-US" altLang="en-US" sz="2000" dirty="0"/>
                    </a:p>
                    <a:p>
                      <a:pPr>
                        <a:buNone/>
                      </a:pPr>
                      <a:r>
                        <a:rPr lang="en-US" altLang="en-US" sz="2000" dirty="0"/>
                        <a:t>3. Illegal mining (Galamsey)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19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6CA1-63F5-4C68-9093-0132D4AF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648"/>
          </a:xfrm>
        </p:spPr>
        <p:txBody>
          <a:bodyPr/>
          <a:lstStyle/>
          <a:p>
            <a:r>
              <a:rPr lang="en-US" dirty="0"/>
              <a:t>Current Situation of Mechanisation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C23E-1382-4795-BEF2-B80E83E9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534"/>
            <a:ext cx="10515600" cy="498343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Limited access to appropriate agricultural machinery/equipment especially for smallholder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High cost of agricultural machinery / equipment and genuine spare parts; poor access to spare parts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Low skill levels for operation &amp; management leading to poor management and short term cycle of machinery;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Weak local fabrication and product development capability (local assembly, manufacture, </a:t>
            </a:r>
            <a:r>
              <a:rPr lang="en-US" altLang="en-US" dirty="0" smtClean="0"/>
              <a:t>etc.)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High cost of credit for acquisition and investment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Poor rural infrastructure (irrigation, storage facilities, </a:t>
            </a:r>
            <a:r>
              <a:rPr lang="en-US" altLang="en-US" dirty="0" smtClean="0"/>
              <a:t>etc.)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Undeveloped farm fields leading to frequent breakdowns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Land tenure and fragmentations of lands leading to inefficiencies in service delivery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8C392-6B2C-4D7A-8EB1-527869D7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9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AD8B2-F814-491C-B9EF-B73BF419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>
            <a:noAutofit/>
          </a:bodyPr>
          <a:lstStyle/>
          <a:p>
            <a:pPr algn="ctr"/>
            <a:r>
              <a:rPr lang="en" sz="3200" b="1" dirty="0">
                <a:solidFill>
                  <a:srgbClr val="0070C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Constraints encountered by HAMES in the development of Agricultural Mechanization</a:t>
            </a:r>
            <a:endParaRPr lang="en-US" sz="3200" b="1" dirty="0">
              <a:solidFill>
                <a:srgbClr val="0070C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40B8F-52DD-4E5E-9577-3DF407A5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75" y="1404594"/>
            <a:ext cx="10256363" cy="3912124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Example</a:t>
            </a:r>
            <a:r>
              <a:rPr lang="en-US" dirty="0"/>
              <a:t>s</a:t>
            </a:r>
            <a:r>
              <a:rPr lang="en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Limitations </a:t>
            </a:r>
            <a:r>
              <a:rPr lang="en-US" dirty="0"/>
              <a:t>in </a:t>
            </a:r>
            <a:r>
              <a:rPr lang="en" dirty="0"/>
              <a:t>data/statistics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Policy </a:t>
            </a:r>
            <a:r>
              <a:rPr lang="en-US" dirty="0" smtClean="0"/>
              <a:t>inconsistencies </a:t>
            </a:r>
            <a:r>
              <a:rPr lang="en-US" dirty="0"/>
              <a:t>and coherence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Decentralization </a:t>
            </a: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Untimely &amp; inadequate funding </a:t>
            </a:r>
          </a:p>
          <a:p>
            <a:endParaRPr lang="en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9926A-48BC-4B3E-844C-7FE9469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9964-81D4-458F-8855-618808E6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899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0070C0"/>
                </a:solidFill>
                <a:latin typeface="Gotham-Book"/>
                <a:ea typeface="Calibri" panose="020F0502020204030204" pitchFamily="34" charset="0"/>
                <a:cs typeface="Gotham-Book"/>
              </a:rPr>
              <a:t>Country SAM Priorities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C5C26-E84D-4610-95DB-F976BE01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402"/>
            <a:ext cx="10515600" cy="5185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Priorities stands on sustainability, profitability, efficiency, access, private sector led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Improving smallholder farmers access to mechanized services through the establishment of Farmer Services Centres to offer efficient services/inputs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Developing capable human resources base for mechanization services delivery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Developing efficient after-sales services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Promoting use of multi-purpose machinery to maximize utilization 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Promoting CA and precision technologies for increased productivity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Developing farm lands and rural infrastructure (irrigation, roads, tracks, storage facilities, </a:t>
            </a:r>
            <a:r>
              <a:rPr lang="en-US" altLang="en-US" dirty="0" smtClean="0"/>
              <a:t>etc.)</a:t>
            </a:r>
            <a:endParaRPr lang="en-US" altLang="en-US" dirty="0"/>
          </a:p>
          <a:p>
            <a:pPr lvl="1">
              <a:buSzPct val="95000"/>
              <a:buFont typeface="Wingdings" panose="05000000000000000000" pitchFamily="2" charset="2"/>
              <a:buChar char="Ø"/>
            </a:pPr>
            <a:r>
              <a:rPr lang="en-US" altLang="en-US" dirty="0"/>
              <a:t>Building local capacity for fabrication and prototype development</a:t>
            </a:r>
          </a:p>
          <a:p>
            <a:pPr lvl="1">
              <a:buSzPct val="95000"/>
              <a:buFont typeface="Wingdings" panose="05000000000000000000" pitchFamily="2" charset="2"/>
              <a:buChar char="Ø"/>
            </a:pPr>
            <a:r>
              <a:rPr lang="en-US" altLang="en-US" dirty="0"/>
              <a:t>Encouraging local assembling of agricultural machinery</a:t>
            </a:r>
          </a:p>
          <a:p>
            <a:pPr lvl="1">
              <a:buSzPct val="95000"/>
              <a:buFont typeface="Wingdings" panose="05000000000000000000" pitchFamily="2" charset="2"/>
              <a:buChar char="Ø"/>
            </a:pPr>
            <a:r>
              <a:rPr lang="en-US" altLang="en-US" dirty="0"/>
              <a:t>Research &amp; development in local technology</a:t>
            </a:r>
          </a:p>
          <a:p>
            <a:pPr marL="457200" lvl="1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C9A93-18C0-443D-B097-2E70BB79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7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245D5-C76D-46D9-941C-786FB928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Autofit/>
          </a:bodyPr>
          <a:lstStyle/>
          <a:p>
            <a:pPr algn="ctr"/>
            <a:r>
              <a:rPr lang="en" sz="3000" b="1" dirty="0">
                <a:solidFill>
                  <a:srgbClr val="0070C0"/>
                </a:solidFill>
                <a:latin typeface="Gotham-Book"/>
                <a:ea typeface="Calibri" panose="020F0502020204030204" pitchFamily="34" charset="0"/>
                <a:cs typeface="Gotham-Book"/>
              </a:rPr>
              <a:t>List and Justify Five Priority Country Needs that must be Addressed by a Regional CSAM in its Value Proposition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EF172-8670-4B4E-8B6F-3AE464A1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1288780"/>
            <a:ext cx="10360058" cy="51685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Establishment of Research and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To strengthen local development, application and transfer of technologies to farmers via on farm demonstrations, build capacities for local fabrication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Increased Agricultural Productivity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Improving farmers access to appropriate mechanized services will lead to enhanced crop yields, reduce postharvest losses, reduce labour cost, improved efficiencies.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Promoting the use of CA and precision technologies can help farmers adapt to climate change impacts (droughts and floods)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Human resource development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Building the requisite base to effectively select, handle and manage machinery to prevent failures and breakdowns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Rural infrastructure development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Mechanisation thrives on appropriate infrastructure (irrigation, road, storage facilities, energy, </a:t>
            </a:r>
            <a:r>
              <a:rPr lang="en-US" altLang="en-US" dirty="0" smtClean="0"/>
              <a:t>etc.)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11BE2-1F81-4DD3-B95A-1885B50D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5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245D5-C76D-46D9-941C-786FB928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36" y="365125"/>
            <a:ext cx="10096107" cy="1180871"/>
          </a:xfrm>
        </p:spPr>
        <p:txBody>
          <a:bodyPr>
            <a:normAutofit fontScale="90000"/>
          </a:bodyPr>
          <a:lstStyle/>
          <a:p>
            <a:pPr algn="ctr"/>
            <a:r>
              <a:rPr lang="en" sz="3000" b="1" dirty="0">
                <a:solidFill>
                  <a:srgbClr val="0070C0"/>
                </a:solidFill>
                <a:latin typeface="Gotham-Book"/>
                <a:ea typeface="Calibri" panose="020F0502020204030204" pitchFamily="34" charset="0"/>
                <a:cs typeface="Gotham-Book"/>
              </a:rPr>
              <a:t>How should the Governance of a Regional CSAM be structured to effectively deliver on niche services? </a:t>
            </a:r>
            <a:r>
              <a:rPr lang="en" sz="2400" b="1" dirty="0">
                <a:solidFill>
                  <a:srgbClr val="0070C0"/>
                </a:solidFill>
                <a:latin typeface="Gotham-Book"/>
                <a:ea typeface="Calibri" panose="020F0502020204030204" pitchFamily="34" charset="0"/>
                <a:cs typeface="Gotham-Book"/>
              </a:rPr>
              <a:t/>
            </a:r>
            <a:br>
              <a:rPr lang="en" sz="2400" b="1" dirty="0">
                <a:solidFill>
                  <a:srgbClr val="0070C0"/>
                </a:solidFill>
                <a:latin typeface="Gotham-Book"/>
                <a:ea typeface="Calibri" panose="020F0502020204030204" pitchFamily="34" charset="0"/>
                <a:cs typeface="Gotham-Book"/>
              </a:rPr>
            </a:b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Gotham-Book"/>
                <a:ea typeface="Calibri" panose="020F0502020204030204" pitchFamily="34" charset="0"/>
                <a:cs typeface="Gotham-Book"/>
              </a:rPr>
              <a:t>Do you agree with the structure proposed by the ISC of the HAMES?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EF172-8670-4B4E-8B6F-3AE464A1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363" y="1904214"/>
            <a:ext cx="10089037" cy="4477732"/>
          </a:xfrm>
        </p:spPr>
        <p:txBody>
          <a:bodyPr/>
          <a:lstStyle/>
          <a:p>
            <a:r>
              <a:rPr lang="en-US" dirty="0"/>
              <a:t>Governing board </a:t>
            </a:r>
            <a:r>
              <a:rPr lang="en-US" dirty="0" smtClean="0"/>
              <a:t>(Member countries/Organization</a:t>
            </a:r>
            <a:r>
              <a:rPr lang="en-US" dirty="0"/>
              <a:t>)</a:t>
            </a:r>
          </a:p>
          <a:p>
            <a:r>
              <a:rPr lang="en-US" dirty="0"/>
              <a:t>Executive committee </a:t>
            </a:r>
            <a:r>
              <a:rPr lang="en-US" dirty="0" smtClean="0"/>
              <a:t>(Steering </a:t>
            </a:r>
            <a:r>
              <a:rPr lang="en-US" dirty="0"/>
              <a:t>committee)</a:t>
            </a:r>
          </a:p>
          <a:p>
            <a:r>
              <a:rPr lang="en-US" dirty="0"/>
              <a:t>Coordinating Unit (Secretariat)</a:t>
            </a:r>
          </a:p>
          <a:p>
            <a:r>
              <a:rPr lang="en-US" dirty="0"/>
              <a:t>Technical Committees on various mechanization subjects</a:t>
            </a:r>
          </a:p>
          <a:p>
            <a:r>
              <a:rPr lang="en-US" dirty="0"/>
              <a:t>Working Groups/Focal persons</a:t>
            </a:r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11BE2-1F81-4DD3-B95A-1885B50D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7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CC8C9-D6A4-4CB6-97BA-14C8929B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/>
              <a:t>Thank you for your attention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5145"/>
            <a:ext cx="10515600" cy="403229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28ABA-E233-42B9-B858-FF027604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0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692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Gotham-Book</vt:lpstr>
      <vt:lpstr>Segoe UI</vt:lpstr>
      <vt:lpstr>Wingdings</vt:lpstr>
      <vt:lpstr>Office Theme</vt:lpstr>
      <vt:lpstr>Country's Views on Regional CSAM in Africa</vt:lpstr>
      <vt:lpstr>An Overview of Ghana’s Agricultural sector</vt:lpstr>
      <vt:lpstr>Challenges facing Ghana’s Agriculture</vt:lpstr>
      <vt:lpstr>Current Situation of Mechanisation</vt:lpstr>
      <vt:lpstr>Constraints encountered by HAMES in the development of Agricultural Mechanization</vt:lpstr>
      <vt:lpstr>Country SAM Priorities</vt:lpstr>
      <vt:lpstr>List and Justify Five Priority Country Needs that must be Addressed by a Regional CSAM in its Value Proposition</vt:lpstr>
      <vt:lpstr>How should the Governance of a Regional CSAM be structured to effectively deliver on niche services?  Do you agree with the structure proposed by the ISC of the HAMES?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 Aboagye;ACT Network</dc:creator>
  <cp:lastModifiedBy>Saidi Mkomwa</cp:lastModifiedBy>
  <cp:revision>57</cp:revision>
  <dcterms:created xsi:type="dcterms:W3CDTF">2025-10-19T13:23:56Z</dcterms:created>
  <dcterms:modified xsi:type="dcterms:W3CDTF">2025-11-06T06:11:13Z</dcterms:modified>
</cp:coreProperties>
</file>