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25373-5A32-4ADA-A9E3-7C9789CEDDD2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F29C9-42ED-45A2-BC6C-6C642B01E5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562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EABF9-E4C6-484E-B110-49706D0B31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046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EABF9-E4C6-484E-B110-49706D0B31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29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787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077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8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24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76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32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76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42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86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10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93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1424-EDE6-4EE8-A295-15410101ECA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B3ED8-3881-4593-87B9-DA18D03C76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15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O_logo_Blue_3lines_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3" y="512207"/>
            <a:ext cx="3212157" cy="13431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224988" y="900060"/>
            <a:ext cx="9893808" cy="452664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Opening Preliminaries</a:t>
            </a:r>
          </a:p>
        </p:txBody>
      </p:sp>
      <p:pic>
        <p:nvPicPr>
          <p:cNvPr id="18" name="Picture 17" descr="Home | African Unio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408" y="830962"/>
            <a:ext cx="1911354" cy="6811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2A6C0BD3-00FE-6C46-A17C-F2E28EE87BD5}"/>
              </a:ext>
            </a:extLst>
          </p:cNvPr>
          <p:cNvSpPr txBox="1">
            <a:spLocks/>
          </p:cNvSpPr>
          <p:nvPr/>
        </p:nvSpPr>
        <p:spPr>
          <a:xfrm>
            <a:off x="2853028" y="1091033"/>
            <a:ext cx="6685318" cy="27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Calibri Light" panose="020F03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0904" y="5082705"/>
            <a:ext cx="6483096" cy="61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07565" y="6309815"/>
            <a:ext cx="11045293" cy="344967"/>
            <a:chOff x="497540" y="6250962"/>
            <a:chExt cx="10215127" cy="358581"/>
          </a:xfrm>
        </p:grpSpPr>
        <p:sp>
          <p:nvSpPr>
            <p:cNvPr id="22" name="TextBox 21"/>
            <p:cNvSpPr txBox="1"/>
            <p:nvPr/>
          </p:nvSpPr>
          <p:spPr>
            <a:xfrm>
              <a:off x="497540" y="6250962"/>
              <a:ext cx="7807652" cy="28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FAO-</a:t>
              </a:r>
              <a:r>
                <a:rPr kumimoji="0" lang="en-US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AUC</a:t>
              </a: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-ACT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F-SAMA Webinar </a:t>
              </a: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16: </a:t>
              </a:r>
              <a:r>
                <a:rPr lang="en-GB" sz="1200" dirty="0" smtClean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Advancing </a:t>
              </a:r>
              <a:r>
                <a:rPr lang="en-GB" sz="1200" dirty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the Africa </a:t>
              </a:r>
              <a:r>
                <a:rPr lang="en-GB" sz="1200" dirty="0" err="1" smtClean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CSAM</a:t>
              </a:r>
              <a:r>
                <a:rPr lang="en-GB" sz="1200" dirty="0" smtClean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lang="en-GB" sz="1200" dirty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Consolidating </a:t>
              </a:r>
              <a:r>
                <a:rPr lang="en-GB" sz="1200" dirty="0" err="1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HAMES</a:t>
              </a:r>
              <a:r>
                <a:rPr lang="en-GB" sz="1200" dirty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Leadership and Donor Engagement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664E170-91D2-48CD-BDD0-2AC46D9F9C8F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9955" y="6273000"/>
              <a:ext cx="1572712" cy="336543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008668" y="1839123"/>
            <a:ext cx="10275217" cy="4147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Good morning, good </a:t>
            </a:r>
            <a:r>
              <a:rPr lang="en-GB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afternoon, </a:t>
            </a: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good evening, wherever you are.</a:t>
            </a: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 is my great pleasure to welcome you all to the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</a:t>
            </a:r>
            <a:r>
              <a:rPr lang="en-US" sz="1900" baseline="30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Webinar on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F-</a:t>
            </a:r>
            <a:r>
              <a:rPr lang="en-US" sz="19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SAMA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the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second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 two webinars organized for the Africa Conference on SAM.</a:t>
            </a: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title of the Webinar is: </a:t>
            </a:r>
            <a:r>
              <a:rPr lang="en-GB" sz="1900" b="1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Advancing </a:t>
            </a:r>
            <a:r>
              <a:rPr lang="en-GB" sz="1900" b="1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Africa Centre for </a:t>
            </a:r>
            <a:r>
              <a:rPr lang="en-GB" sz="1900" b="1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Sustainable Agricultural </a:t>
            </a:r>
            <a:r>
              <a:rPr lang="en-GB" sz="1900" b="1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Mechanization (</a:t>
            </a:r>
            <a:r>
              <a:rPr lang="en-GB" sz="1900" b="1" i="1" dirty="0" err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CSAM</a:t>
            </a:r>
            <a:r>
              <a:rPr lang="en-GB" sz="1900" b="1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): Consolidating </a:t>
            </a:r>
            <a:r>
              <a:rPr lang="en-GB" sz="1900" b="1" i="1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HAMES</a:t>
            </a:r>
            <a:r>
              <a:rPr lang="en-GB" sz="1900" b="1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Leadership </a:t>
            </a:r>
            <a:r>
              <a:rPr lang="en-GB" sz="1900" b="1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Donor Engagement.</a:t>
            </a:r>
            <a:endParaRPr lang="en-GB" sz="1900" b="1" i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Kindly </a:t>
            </a: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indicate your name and </a:t>
            </a: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country, REC, or organization you are affiliated with so </a:t>
            </a: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can identify you correctly</a:t>
            </a: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Right-click </a:t>
            </a: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RENAME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icon to insert your updates.</a:t>
            </a:r>
            <a:endParaRPr lang="en-US" sz="1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Share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any </a:t>
            </a: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questions or comments you might have in the Chat or Q&amp;A.</a:t>
            </a: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webinar has instantaneous translation from English to French and vice versa. Click the (GLOBE) symbol at the bottom of the screen on your 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right-hand </a:t>
            </a:r>
            <a:r>
              <a:rPr lang="en-US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side to access the service</a:t>
            </a:r>
            <a:r>
              <a:rPr lang="en-US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Webinar is being recorded for others not here to </a:t>
            </a:r>
            <a:r>
              <a:rPr lang="en-GB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follow</a:t>
            </a:r>
            <a:r>
              <a:rPr lang="en-GB" sz="19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9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proceedings.</a:t>
            </a:r>
            <a:endParaRPr lang="en-GB" sz="1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1900" dirty="0" smtClean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978" y="4961761"/>
            <a:ext cx="643234" cy="52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6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O_logo_Blue_3lines_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3" y="512207"/>
            <a:ext cx="3212157" cy="13431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224988" y="900060"/>
            <a:ext cx="9893808" cy="452664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Opening Preliminaries</a:t>
            </a:r>
          </a:p>
        </p:txBody>
      </p:sp>
      <p:pic>
        <p:nvPicPr>
          <p:cNvPr id="18" name="Picture 17" descr="Home | African Unio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408" y="830962"/>
            <a:ext cx="1911354" cy="6811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2A6C0BD3-00FE-6C46-A17C-F2E28EE87BD5}"/>
              </a:ext>
            </a:extLst>
          </p:cNvPr>
          <p:cNvSpPr txBox="1">
            <a:spLocks/>
          </p:cNvSpPr>
          <p:nvPr/>
        </p:nvSpPr>
        <p:spPr>
          <a:xfrm>
            <a:off x="2853028" y="1091033"/>
            <a:ext cx="6685318" cy="27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Calibri Light" panose="020F03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0904" y="5082705"/>
            <a:ext cx="6483096" cy="61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07565" y="6432349"/>
            <a:ext cx="11045293" cy="355309"/>
            <a:chOff x="497540" y="6250962"/>
            <a:chExt cx="1021512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497540" y="6250962"/>
              <a:ext cx="80080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</a:t>
              </a: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FAO-</a:t>
              </a:r>
              <a:r>
                <a:rPr kumimoji="0" 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AUC</a:t>
              </a: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-ACT F-SAMA Webinar 12: </a:t>
              </a:r>
              <a:r>
                <a:rPr lang="en-GB" sz="1300" dirty="0">
                  <a:solidFill>
                    <a:srgbClr val="FFC000">
                      <a:lumMod val="5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Revamping Manufacturing of Agricultural Machinery in Africa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664E170-91D2-48CD-BDD0-2AC46D9F9C8F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9955" y="6273000"/>
              <a:ext cx="1572712" cy="336543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942680" y="1584599"/>
            <a:ext cx="1046375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7"/>
            </a:pPr>
            <a:endParaRPr lang="en-US" sz="2000" dirty="0" smtClean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Following </a:t>
            </a:r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my remarks,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GB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ACT AfricaMechanize Secretariat will share the objectives of the Webinar; then (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ii)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remarks on the significance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 a </a:t>
            </a:r>
            <a:r>
              <a:rPr lang="en-GB" sz="2000" dirty="0" err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CSAM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Africa from </a:t>
            </a:r>
            <a:r>
              <a:rPr lang="en-GB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RECs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represented,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(iii)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highlights on outputs of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first pre-conference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webinar.</a:t>
            </a:r>
            <a:endParaRPr lang="en-GB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will be followed (iv) by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presentations from our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three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presenters on </a:t>
            </a:r>
            <a:r>
              <a:rPr lang="en-GB" sz="2000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Donor </a:t>
            </a:r>
            <a:r>
              <a:rPr lang="en-GB" sz="2000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Perspectives on Financing SAM in </a:t>
            </a:r>
            <a:r>
              <a:rPr lang="en-GB" sz="2000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Africa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 will be followed by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(v)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Panel Discussion on: </a:t>
            </a:r>
            <a:r>
              <a:rPr lang="en-GB" sz="2000" i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 and Regional Needs for Africa </a:t>
            </a:r>
            <a:r>
              <a:rPr lang="en-GB" sz="2000" i="1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CSAM</a:t>
            </a:r>
            <a:r>
              <a:rPr lang="en-GB" sz="2000" i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followed by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Plenary discussion, Question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&amp; Answer session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GB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will then have a Way Forward Session, and finally, </a:t>
            </a:r>
            <a:r>
              <a:rPr lang="en-GB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closing session.</a:t>
            </a: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My name is 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Joseph </a:t>
            </a:r>
            <a:r>
              <a:rPr lang="en-US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Mpagalile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xxxxxxxxxx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FAO </a:t>
            </a:r>
            <a:r>
              <a:rPr lang="en-US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CFIA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 will be your 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moderator, working closely with my colleague, </a:t>
            </a:r>
            <a:r>
              <a:rPr lang="en-US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Saidi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Mkomwa, Chair of the </a:t>
            </a:r>
            <a:r>
              <a:rPr lang="en-US" sz="2000" dirty="0" err="1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AfricaMechanize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Secretariat. 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20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Would you like to give additional </a:t>
            </a:r>
            <a:r>
              <a:rPr lang="en-US" sz="200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opening remarks </a:t>
            </a:r>
            <a:r>
              <a:rPr lang="en-US" sz="20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here, or proceed to objectives?] 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8"/>
            </a:pP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en-US" sz="2000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now invite Saidi to present the Webinar background and objectives.</a:t>
            </a:r>
            <a:endParaRPr lang="en-US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479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378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等线</vt:lpstr>
      <vt:lpstr>Segoe UI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Saidi Mkomwa</dc:creator>
  <cp:lastModifiedBy>Saidi Mkomwa</cp:lastModifiedBy>
  <cp:revision>27</cp:revision>
  <dcterms:created xsi:type="dcterms:W3CDTF">2024-04-10T19:13:43Z</dcterms:created>
  <dcterms:modified xsi:type="dcterms:W3CDTF">2025-11-06T07:47:22Z</dcterms:modified>
</cp:coreProperties>
</file>