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8" r:id="rId4"/>
    <p:sldId id="260" r:id="rId5"/>
    <p:sldId id="261" r:id="rId6"/>
    <p:sldId id="259" r:id="rId7"/>
    <p:sldId id="262" r:id="rId8"/>
    <p:sldId id="257" r:id="rId9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E61"/>
    <a:srgbClr val="D59A3B"/>
    <a:srgbClr val="C08829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130EA-FE52-4FF9-BFAD-F67FBEE50E2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53B46-D23D-4921-B362-722D5503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0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W16/Tchad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6799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W16/Tchad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022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W16/Tchad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942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W16/Tchad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441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W16/Tchad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860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W16/Tchad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9915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W16/Tchad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010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W16/Tchad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409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W16/Tchad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8499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W16/Tchad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7030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W16/Tchad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8295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W16/Tchad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5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17ACB-F09C-41A7-A852-3991D411C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135" y="2664380"/>
            <a:ext cx="10090544" cy="1358511"/>
          </a:xfrm>
        </p:spPr>
        <p:txBody>
          <a:bodyPr>
            <a:normAutofit fontScale="90000"/>
          </a:bodyPr>
          <a:lstStyle/>
          <a:p>
            <a:r>
              <a:rPr lang="en" sz="4800" b="1" dirty="0">
                <a:solidFill>
                  <a:srgbClr val="00B050"/>
                </a:solidFill>
              </a:rPr>
              <a:t>Reflections f</a:t>
            </a:r>
            <a:r>
              <a:rPr lang="en-US" sz="4800" b="1" dirty="0">
                <a:solidFill>
                  <a:srgbClr val="00B050"/>
                </a:solidFill>
              </a:rPr>
              <a:t>rom Webinar 15: Stakeholders category needs for CSAM</a:t>
            </a:r>
            <a:endParaRPr lang="en" sz="4800" b="1" dirty="0">
              <a:solidFill>
                <a:srgbClr val="00B05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2B2B0C-7DFE-4522-B635-2E17BAA36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06" y="4569336"/>
            <a:ext cx="11008893" cy="1049756"/>
          </a:xfrm>
        </p:spPr>
        <p:txBody>
          <a:bodyPr>
            <a:normAutofit/>
          </a:bodyPr>
          <a:lstStyle/>
          <a:p>
            <a:r>
              <a:rPr lang="en-US" sz="2800" dirty="0"/>
              <a:t>Eng. Josef Kienzle</a:t>
            </a:r>
          </a:p>
          <a:p>
            <a:r>
              <a:rPr lang="en-GB" sz="2800" dirty="0"/>
              <a:t>FAO Sustainable Mechanization Lead</a:t>
            </a:r>
            <a:endParaRPr lang="en" sz="2800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463B2EB-83F9-40EE-B095-9A54AA820C43}"/>
              </a:ext>
            </a:extLst>
          </p:cNvPr>
          <p:cNvSpPr txBox="1">
            <a:spLocks/>
          </p:cNvSpPr>
          <p:nvPr/>
        </p:nvSpPr>
        <p:spPr>
          <a:xfrm>
            <a:off x="421106" y="1536007"/>
            <a:ext cx="11363873" cy="8431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0070C0"/>
                </a:solidFill>
              </a:rPr>
              <a:t>AfricaMechanize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" b="1" dirty="0">
                <a:solidFill>
                  <a:srgbClr val="0070C0"/>
                </a:solidFill>
              </a:rPr>
              <a:t>Webinar 16</a:t>
            </a:r>
          </a:p>
          <a:p>
            <a:r>
              <a:rPr lang="en" b="1" dirty="0"/>
              <a:t>Second Webinar in Preparation </a:t>
            </a:r>
            <a:r>
              <a:rPr lang="en-GB" b="1" dirty="0"/>
              <a:t>for the Africa Conference on SAM (ACSAM)</a:t>
            </a:r>
            <a:endParaRPr lang="en" sz="1600" dirty="0"/>
          </a:p>
        </p:txBody>
      </p:sp>
      <p:pic>
        <p:nvPicPr>
          <p:cNvPr id="9" name="Picture 8" descr="FAO_logo_Blue_3lines_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3"/>
          <a:stretch/>
        </p:blipFill>
        <p:spPr bwMode="auto">
          <a:xfrm>
            <a:off x="288235" y="197112"/>
            <a:ext cx="4026408" cy="130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me | African Union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5" y="6013173"/>
            <a:ext cx="2098924" cy="71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856" y="5905929"/>
            <a:ext cx="2609314" cy="810838"/>
          </a:xfrm>
          <a:prstGeom prst="rect">
            <a:avLst/>
          </a:prstGeom>
        </p:spPr>
      </p:pic>
      <p:pic>
        <p:nvPicPr>
          <p:cNvPr id="11" name="Picture 10" descr="D:\ACT\ACT Visibility\ACT 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86" y="5904356"/>
            <a:ext cx="2533374" cy="815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36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24942-AA74-4920-8CA5-A00FFE67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5CB604-D870-455A-8163-BBCE7CC309A7}"/>
              </a:ext>
            </a:extLst>
          </p:cNvPr>
          <p:cNvGrpSpPr/>
          <p:nvPr/>
        </p:nvGrpSpPr>
        <p:grpSpPr>
          <a:xfrm>
            <a:off x="42110" y="1156057"/>
            <a:ext cx="12107779" cy="4545885"/>
            <a:chOff x="0" y="9525"/>
            <a:chExt cx="5782945" cy="16579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6E2672-F60C-46F8-8F02-DD7038737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25"/>
              <a:ext cx="2943225" cy="165481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DFC787-1392-45CE-80B1-83A77A170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12700"/>
              <a:ext cx="2963545" cy="1654810"/>
            </a:xfrm>
            <a:prstGeom prst="rect">
              <a:avLst/>
            </a:prstGeom>
            <a:noFill/>
          </p:spPr>
        </p:pic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8CFD80F4-967F-4893-824B-2B786238BB0C}"/>
              </a:ext>
            </a:extLst>
          </p:cNvPr>
          <p:cNvSpPr txBox="1">
            <a:spLocks/>
          </p:cNvSpPr>
          <p:nvPr/>
        </p:nvSpPr>
        <p:spPr>
          <a:xfrm>
            <a:off x="253309" y="373127"/>
            <a:ext cx="11826395" cy="7802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>
                <a:solidFill>
                  <a:srgbClr val="0070C0"/>
                </a:solidFill>
              </a:rPr>
              <a:t>Webinar 15: First webinar in preparation for ACSAM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1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AD8B2-F814-491C-B9EF-B73BF419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" y="58915"/>
            <a:ext cx="11693271" cy="78028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0070C0"/>
                </a:solidFill>
              </a:rPr>
              <a:t>Introduction: Webinar 15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40B8F-52DD-4E5E-9577-3DF407A5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1" y="768546"/>
            <a:ext cx="11828206" cy="6089454"/>
          </a:xfrm>
        </p:spPr>
        <p:txBody>
          <a:bodyPr>
            <a:normAutofit fontScale="92500"/>
          </a:bodyPr>
          <a:lstStyle/>
          <a:p>
            <a:pPr marL="442913" indent="-442913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Virtually held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on Thursday 23</a:t>
            </a:r>
            <a:r>
              <a:rPr lang="en-GB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rd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 October 2025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in both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English and French.</a:t>
            </a:r>
          </a:p>
          <a:p>
            <a:pPr marL="442913" indent="-442913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Attended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by over </a:t>
            </a:r>
            <a:r>
              <a:rPr lang="en-US" alt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190 participants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altLang="en-US" b="1" u="sng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Included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sz="1700" dirty="0">
                <a:latin typeface="Segoe UI" panose="020B0502040204020203" pitchFamily="34" charset="0"/>
                <a:cs typeface="Segoe UI" panose="020B0502040204020203" pitchFamily="34" charset="0"/>
              </a:rPr>
              <a:t>DAMES/HAMES, representatives from academia, non-governmental organizations, research institutes, the private sector, farmer organizations, farmers and development partners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42913" indent="-442913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The Objective: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awareness about the objectives and intended outcomes of the upcoming Africa SAM Conference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, and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Provide a timely platform for exploring </a:t>
            </a:r>
            <a:r>
              <a:rPr lang="en-GB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an African CSAM(s) could entail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42913" indent="-442913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Most importantly, stakeholders had the opportunity to articulate what such a Centre(s) would mean for them and what it must address. </a:t>
            </a:r>
          </a:p>
          <a:p>
            <a:pPr marL="442913" indent="-442913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b="1" u="sng" dirty="0">
                <a:latin typeface="Segoe UI" panose="020B0502040204020203" pitchFamily="34" charset="0"/>
                <a:cs typeface="Segoe UI" panose="020B0502040204020203" pitchFamily="34" charset="0"/>
              </a:rPr>
              <a:t>Key presentations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included: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Operational Guidelines and Structures of the HAMES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; Learning from the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history of Africa’s SAM networks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Learning from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Asia–Pacific CSAM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49926A-48BC-4B3E-844C-7FE9469B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AD8B2-F814-491C-B9EF-B73BF419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4" y="64503"/>
            <a:ext cx="10515600" cy="78028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</a:rPr>
              <a:t>Stakeholders Needs for CSAM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40B8F-52DD-4E5E-9577-3DF407A5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1" y="945069"/>
            <a:ext cx="12027569" cy="591293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GB" sz="32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Category 1</a:t>
            </a:r>
            <a:r>
              <a:rPr lang="en-GB" sz="3200" b="1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Researchers and academia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en-US" altLang="en-US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CSAM  should:</a:t>
            </a: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Be an </a:t>
            </a:r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Open Research and Innovation Platform - </a:t>
            </a:r>
            <a:r>
              <a:rPr lang="en-GB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for sharing designs, data, prototypes, and performance metrics of mechanization technologies that encourages co-creation, joint research, and crowdsourced problem-solving among African and global researchers;</a:t>
            </a:r>
            <a:endParaRPr lang="en-US" sz="1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Offer Standardization and Interoperability Platforms and Frameworks -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700" i="1" dirty="0">
                <a:latin typeface="Segoe UI" panose="020B0502040204020203" pitchFamily="34" charset="0"/>
                <a:cs typeface="Segoe UI" panose="020B0502040204020203" pitchFamily="34" charset="0"/>
              </a:rPr>
              <a:t>to coordinate research </a:t>
            </a:r>
          </a:p>
          <a:p>
            <a:pPr lvl="0"/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Support context-specific mechanization solutions - 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for diverse </a:t>
            </a:r>
            <a:r>
              <a:rPr lang="en-GB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agro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-ecologies and smallholder environments.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Capacity Building and Training - 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through targeted curricula, training modules, and internships on aspects that go beyond technical aspects to include business models.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Policy Research, Innovation Governance, and SAM advocacy by conducting interdisciplinary research </a:t>
            </a:r>
          </a:p>
          <a:p>
            <a:pPr lvl="0"/>
            <a:r>
              <a:rPr lang="en-GB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Support Cross-Learning and Benchmarking by building mechanisms for learning from other regions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, - including Asia and Latin America, on successful cases.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Support Adoption and Testing of Mechanization Innovation Investment and Ownership Models </a:t>
            </a:r>
          </a:p>
          <a:p>
            <a:pPr lvl="0"/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Position the Centre as “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multi-sided innovation platform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”  -connecting </a:t>
            </a:r>
            <a:r>
              <a:rPr lang="en-GB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Researchers/academia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as knowledge producers; </a:t>
            </a:r>
            <a:r>
              <a:rPr lang="en-GB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Fabricators/entrepreneurs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as technology converters; </a:t>
            </a:r>
            <a:r>
              <a:rPr lang="en-GB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Investors/donors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as resource providers; and Farmers/ extension systems as end users following the Google model </a:t>
            </a:r>
          </a:p>
          <a:p>
            <a:pPr lvl="0"/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Offer an Innovation Remittance and Buyout System -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where researchers use the Centre’s resources to develop a prototype or design in exchange for a contractual remit of a portion of accrued licensing or commercialization revenues to the Centre until a threshold is reached, where ownership is then fully transferred to the researcher following the “rent-to-own” model.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Institute Research Impact Tokenization and Traceability by operationalization of such things as digital tokens or credits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49926A-48BC-4B3E-844C-7FE9469B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7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40B8F-52DD-4E5E-9577-3DF407A5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5443"/>
            <a:ext cx="12192000" cy="623089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sz="4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Category 2</a:t>
            </a:r>
            <a:r>
              <a:rPr lang="en-GB" sz="4400" b="1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Farmers </a:t>
            </a: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Technology evaluation &amp; adaptation: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 test, adapt, and certify machines for African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agro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-ecologies and cropping systems; promote modular, repairable designs.</a:t>
            </a: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Business models &amp; market facilitation: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 incubate and train service providers, support aggregation/coops, and promote sustainable rental/contract farming models.</a:t>
            </a: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Financing instruments &amp; risk sharing: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 design blended finance, guarantee funds, subsidy targeting (e.g., for service providers, not individual buyers), and insurance products tied to mechanization.</a:t>
            </a: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Skills &amp; curriculum development: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 accredited training programs for operators, mechanics, technicians, and managers; mobile training units and e-learning.</a:t>
            </a: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Data, monitoring &amp; knowledge sharing: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 build a regional database of mechanization demand, performance metrics, and best-practice case studies.</a:t>
            </a: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Sustainability &amp; climate resilience:</a:t>
            </a: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 promote low-emission options, conservation agriculture-compatible implements (no-till planters), and energy-efficient machinery.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Gender, youth &amp; inclusion programs: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 deliberate targeting, finance products for women/youth, and support for female service entrepreneurs.</a:t>
            </a: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Pilot &amp; demonstration farms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 live sites showing scalable packages by farm size and cropping system to de-risk adoption.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49926A-48BC-4B3E-844C-7FE9469B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5</a:t>
            </a:fld>
            <a:endParaRPr lang="en-US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EF9D85C-B500-4359-89CB-AD64A0FD7D24}"/>
              </a:ext>
            </a:extLst>
          </p:cNvPr>
          <p:cNvSpPr txBox="1">
            <a:spLocks/>
          </p:cNvSpPr>
          <p:nvPr/>
        </p:nvSpPr>
        <p:spPr>
          <a:xfrm>
            <a:off x="2277979" y="43213"/>
            <a:ext cx="10515600" cy="4488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0070C0"/>
                </a:solidFill>
              </a:rPr>
              <a:t>Stakeholders Needs for CSAM </a:t>
            </a:r>
            <a:r>
              <a:rPr lang="en-US" altLang="en-US" sz="3200" b="1" dirty="0" err="1">
                <a:solidFill>
                  <a:srgbClr val="0070C0"/>
                </a:solidFill>
              </a:rPr>
              <a:t>cont</a:t>
            </a:r>
            <a:r>
              <a:rPr lang="en-US" altLang="en-US" sz="3200" b="1" dirty="0">
                <a:solidFill>
                  <a:srgbClr val="0070C0"/>
                </a:solidFill>
              </a:rPr>
              <a:t>’</a:t>
            </a:r>
            <a:endParaRPr lang="en-US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731A0-E396-4C1B-B9A4-F4DE2D62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6</a:t>
            </a:fld>
            <a:endParaRPr lang="en-US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FB6DB82-374C-45E6-9ECC-EBBCE03488B1}"/>
              </a:ext>
            </a:extLst>
          </p:cNvPr>
          <p:cNvSpPr txBox="1">
            <a:spLocks/>
          </p:cNvSpPr>
          <p:nvPr/>
        </p:nvSpPr>
        <p:spPr>
          <a:xfrm>
            <a:off x="120316" y="765214"/>
            <a:ext cx="12071684" cy="609278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GB" sz="47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Category 3: </a:t>
            </a:r>
            <a:r>
              <a:rPr lang="en-GB" sz="4700" b="1" dirty="0">
                <a:solidFill>
                  <a:srgbClr val="92D050"/>
                </a:solidFill>
              </a:rPr>
              <a:t>Private Sector</a:t>
            </a:r>
          </a:p>
          <a:p>
            <a:pPr marL="546100" lvl="0" indent="-546100">
              <a:buFont typeface="Wingdings" panose="05000000000000000000" pitchFamily="2" charset="2"/>
              <a:buChar char="q"/>
            </a:pPr>
            <a:r>
              <a:rPr lang="en-US" sz="3100" b="1" dirty="0"/>
              <a:t>Technology Innovation and Local Manufacturing: A</a:t>
            </a:r>
            <a:r>
              <a:rPr lang="en-US" sz="3100" dirty="0"/>
              <a:t>ccelerate testing, commercialization, and scaling of innovations.</a:t>
            </a:r>
          </a:p>
          <a:p>
            <a:pPr marL="546100" lvl="0" indent="-546100">
              <a:buFont typeface="Wingdings" panose="05000000000000000000" pitchFamily="2" charset="2"/>
              <a:buChar char="q"/>
            </a:pPr>
            <a:r>
              <a:rPr lang="en-US" sz="3100" b="1" dirty="0"/>
              <a:t>Mechanization Services and Custom Hire Systems: </a:t>
            </a:r>
            <a:r>
              <a:rPr lang="en-US" sz="3100" dirty="0"/>
              <a:t>Mechanization service </a:t>
            </a:r>
            <a:r>
              <a:rPr lang="en-US" sz="3100" dirty="0" err="1"/>
              <a:t>centres</a:t>
            </a:r>
            <a:r>
              <a:rPr lang="en-US" sz="3100" dirty="0"/>
              <a:t> can provide smallholder farmers with access to tractors, threshers, dryers, and other equipment through leasing or 'mechanization-as-a-service' (Maas) models supported by digital platforms.</a:t>
            </a:r>
          </a:p>
          <a:p>
            <a:pPr marL="546100" lvl="0" indent="-546100">
              <a:buFont typeface="Wingdings" panose="05000000000000000000" pitchFamily="2" charset="2"/>
              <a:buChar char="q"/>
            </a:pPr>
            <a:r>
              <a:rPr lang="en-US" sz="3100" b="1" dirty="0"/>
              <a:t>Financing and Investment Partnerships: </a:t>
            </a:r>
            <a:r>
              <a:rPr lang="en-US" sz="3100" dirty="0"/>
              <a:t>develop innovative financing solutions—to increase access to mechanization.</a:t>
            </a:r>
          </a:p>
          <a:p>
            <a:pPr marL="546100" lvl="0" indent="-546100">
              <a:buFont typeface="Wingdings" panose="05000000000000000000" pitchFamily="2" charset="2"/>
              <a:buChar char="q"/>
            </a:pPr>
            <a:r>
              <a:rPr lang="en-US" sz="3100" b="1" dirty="0"/>
              <a:t>Standards and Quality Assurance: R</a:t>
            </a:r>
            <a:r>
              <a:rPr lang="en-US" sz="3100" dirty="0"/>
              <a:t>egional standardization initiatives ensures product safety, reliability, and interoperability. </a:t>
            </a:r>
          </a:p>
          <a:p>
            <a:pPr marL="546100" lvl="0" indent="-546100">
              <a:buFont typeface="Wingdings" panose="05000000000000000000" pitchFamily="2" charset="2"/>
              <a:buChar char="q"/>
            </a:pPr>
            <a:r>
              <a:rPr lang="en-US" sz="3100" b="1" dirty="0"/>
              <a:t>Capacity Building and Inclusion: </a:t>
            </a:r>
            <a:r>
              <a:rPr lang="en-US" sz="3100" dirty="0"/>
              <a:t>Developing training and incubation </a:t>
            </a:r>
            <a:r>
              <a:rPr lang="en-US" sz="3100" dirty="0" err="1"/>
              <a:t>programmes</a:t>
            </a:r>
            <a:r>
              <a:rPr lang="en-US" sz="3100" dirty="0"/>
              <a:t> </a:t>
            </a:r>
          </a:p>
          <a:p>
            <a:pPr marL="546100" lvl="0" indent="-546100">
              <a:buFont typeface="Wingdings" panose="05000000000000000000" pitchFamily="2" charset="2"/>
              <a:buChar char="q"/>
            </a:pPr>
            <a:r>
              <a:rPr lang="en-US" sz="3100" b="1" dirty="0"/>
              <a:t>Partnerships and Advocacy: </a:t>
            </a:r>
            <a:r>
              <a:rPr lang="en-US" sz="3100" dirty="0"/>
              <a:t>Collaboration under public–private partnership (PPP) frameworks - ensure sustainable co-governance and long-term operational stability for the Africa CSAM initiative.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46640D3-4D62-4913-9A4A-20E84C1053E6}"/>
              </a:ext>
            </a:extLst>
          </p:cNvPr>
          <p:cNvSpPr txBox="1">
            <a:spLocks/>
          </p:cNvSpPr>
          <p:nvPr/>
        </p:nvSpPr>
        <p:spPr>
          <a:xfrm>
            <a:off x="120316" y="136525"/>
            <a:ext cx="10515600" cy="4488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solidFill>
                  <a:srgbClr val="0070C0"/>
                </a:solidFill>
              </a:rPr>
              <a:t>Stakeholders Needs for CSAM </a:t>
            </a:r>
            <a:r>
              <a:rPr lang="en-US" altLang="en-US" sz="3200" b="1" dirty="0" err="1">
                <a:solidFill>
                  <a:srgbClr val="0070C0"/>
                </a:solidFill>
              </a:rPr>
              <a:t>cont</a:t>
            </a:r>
            <a:r>
              <a:rPr lang="en-US" altLang="en-US" sz="3200" b="1" dirty="0">
                <a:solidFill>
                  <a:srgbClr val="0070C0"/>
                </a:solidFill>
              </a:rPr>
              <a:t>’</a:t>
            </a:r>
            <a:endParaRPr lang="en-US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6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40B8F-52DD-4E5E-9577-3DF407A5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4742"/>
            <a:ext cx="12192000" cy="5984618"/>
          </a:xfrm>
        </p:spPr>
        <p:txBody>
          <a:bodyPr>
            <a:normAutofit fontScale="47500" lnSpcReduction="20000"/>
          </a:bodyPr>
          <a:lstStyle/>
          <a:p>
            <a:pPr marL="0" lvl="0" indent="0">
              <a:lnSpc>
                <a:spcPct val="160000"/>
              </a:lnSpc>
              <a:buNone/>
            </a:pPr>
            <a:r>
              <a:rPr lang="en-GB" sz="67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Category 4</a:t>
            </a:r>
            <a:r>
              <a:rPr lang="en-GB" sz="6700" b="1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NGOs and Media </a:t>
            </a: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b="1" dirty="0">
                <a:latin typeface="Segoe UI" panose="020B0502040204020203" pitchFamily="34" charset="0"/>
                <a:cs typeface="Segoe UI" panose="020B0502040204020203" pitchFamily="34" charset="0"/>
              </a:rPr>
              <a:t>Develop and share simplified SAM knowledge products </a:t>
            </a: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(manuals, briefs, infographics).</a:t>
            </a:r>
            <a:endParaRPr lang="en-US" sz="4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b="1" dirty="0">
                <a:latin typeface="Segoe UI" panose="020B0502040204020203" pitchFamily="34" charset="0"/>
                <a:cs typeface="Segoe UI" panose="020B0502040204020203" pitchFamily="34" charset="0"/>
              </a:rPr>
              <a:t>Conduct capacity-building workshops for NGO </a:t>
            </a: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field officers and journalists.</a:t>
            </a:r>
            <a:endParaRPr lang="en-US" sz="4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Maintain </a:t>
            </a:r>
            <a:r>
              <a:rPr lang="en-KE" sz="4200" b="1" dirty="0">
                <a:latin typeface="Segoe UI" panose="020B0502040204020203" pitchFamily="34" charset="0"/>
                <a:cs typeface="Segoe UI" panose="020B0502040204020203" pitchFamily="34" charset="0"/>
              </a:rPr>
              <a:t>a digital SAM knowledge hub</a:t>
            </a: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 with data, visuals, and case studies accessible to non-technical audiences.</a:t>
            </a:r>
            <a:endParaRPr lang="en-US" sz="4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Establish </a:t>
            </a:r>
            <a:r>
              <a:rPr lang="en-KE" sz="4200" b="1" dirty="0">
                <a:latin typeface="Segoe UI" panose="020B0502040204020203" pitchFamily="34" charset="0"/>
                <a:cs typeface="Segoe UI" panose="020B0502040204020203" pitchFamily="34" charset="0"/>
              </a:rPr>
              <a:t>information platform and develop media toolkits </a:t>
            </a: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(press kits, visuals, radio scripts, social media content).</a:t>
            </a:r>
            <a:endParaRPr lang="en-US" sz="4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b="1" dirty="0">
                <a:latin typeface="Segoe UI" panose="020B0502040204020203" pitchFamily="34" charset="0"/>
                <a:cs typeface="Segoe UI" panose="020B0502040204020203" pitchFamily="34" charset="0"/>
              </a:rPr>
              <a:t>Facilitate partnerships between journalists, NGOs, and research institutions </a:t>
            </a: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to ensure accuracy in reporting.</a:t>
            </a:r>
            <a:endParaRPr lang="en-US" sz="4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Create a </a:t>
            </a:r>
            <a:r>
              <a:rPr lang="en-KE" sz="4200" b="1" dirty="0">
                <a:latin typeface="Segoe UI" panose="020B0502040204020203" pitchFamily="34" charset="0"/>
                <a:cs typeface="Segoe UI" panose="020B0502040204020203" pitchFamily="34" charset="0"/>
              </a:rPr>
              <a:t>Regional SAM Communication &amp; Advocacy Network </a:t>
            </a: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linking NGOs, media, and policy actors.</a:t>
            </a:r>
            <a:endParaRPr lang="en-US" sz="4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Develop simple MEL frameworks for communication and advocacy projects.</a:t>
            </a:r>
            <a:endParaRPr lang="en-US" sz="4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Support NGOs to carry out regional farmers profiling, segmentation, or categorization about SAM needs</a:t>
            </a:r>
            <a:endParaRPr lang="en-US" sz="4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Facilitate </a:t>
            </a:r>
            <a:r>
              <a:rPr lang="en-KE" sz="4200" b="1" dirty="0">
                <a:latin typeface="Segoe UI" panose="020B0502040204020203" pitchFamily="34" charset="0"/>
                <a:cs typeface="Segoe UI" panose="020B0502040204020203" pitchFamily="34" charset="0"/>
              </a:rPr>
              <a:t>regional data exchange and innovative platforms </a:t>
            </a: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documenting and amplifying impacts.</a:t>
            </a:r>
            <a:endParaRPr lang="en-US" sz="4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Establish an innovation and incubation centre for youths to innovate and develop their ideas </a:t>
            </a:r>
            <a:endParaRPr lang="en-US" sz="4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Provide </a:t>
            </a:r>
            <a:r>
              <a:rPr lang="en-KE" sz="4200" b="1" dirty="0">
                <a:latin typeface="Segoe UI" panose="020B0502040204020203" pitchFamily="34" charset="0"/>
                <a:cs typeface="Segoe UI" panose="020B0502040204020203" pitchFamily="34" charset="0"/>
              </a:rPr>
              <a:t>media training on climate-smart mechanization and resilience </a:t>
            </a: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reporting.</a:t>
            </a:r>
            <a:endParaRPr lang="en-US" sz="4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2425" lvl="0" indent="-352425">
              <a:buFont typeface="Wingdings" panose="05000000000000000000" pitchFamily="2" charset="2"/>
              <a:buChar char="q"/>
            </a:pP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Create rapid </a:t>
            </a:r>
            <a:r>
              <a:rPr lang="en-KE" sz="4200" b="1" dirty="0">
                <a:latin typeface="Segoe UI" panose="020B0502040204020203" pitchFamily="34" charset="0"/>
                <a:cs typeface="Segoe UI" panose="020B0502040204020203" pitchFamily="34" charset="0"/>
              </a:rPr>
              <a:t>communication toolkits </a:t>
            </a:r>
            <a:r>
              <a:rPr lang="en-KE" sz="4200" dirty="0">
                <a:latin typeface="Segoe UI" panose="020B0502040204020203" pitchFamily="34" charset="0"/>
                <a:cs typeface="Segoe UI" panose="020B0502040204020203" pitchFamily="34" charset="0"/>
              </a:rPr>
              <a:t>for NGOs to integrate SAM into recovery projects</a:t>
            </a:r>
            <a:r>
              <a:rPr lang="en-KE" sz="23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49926A-48BC-4B3E-844C-7FE9469B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7</a:t>
            </a:fld>
            <a:endParaRPr lang="en-US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F48E234-9772-4673-917B-1C75E1E65E23}"/>
              </a:ext>
            </a:extLst>
          </p:cNvPr>
          <p:cNvSpPr txBox="1">
            <a:spLocks/>
          </p:cNvSpPr>
          <p:nvPr/>
        </p:nvSpPr>
        <p:spPr>
          <a:xfrm>
            <a:off x="120316" y="136525"/>
            <a:ext cx="10515600" cy="4488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solidFill>
                  <a:srgbClr val="0070C0"/>
                </a:solidFill>
              </a:rPr>
              <a:t>Stakeholders Needs for CSAM </a:t>
            </a:r>
            <a:r>
              <a:rPr lang="en-US" altLang="en-US" sz="3200" b="1" dirty="0" err="1">
                <a:solidFill>
                  <a:srgbClr val="0070C0"/>
                </a:solidFill>
              </a:rPr>
              <a:t>cont</a:t>
            </a:r>
            <a:r>
              <a:rPr lang="en-US" altLang="en-US" sz="3200" b="1" dirty="0">
                <a:solidFill>
                  <a:srgbClr val="0070C0"/>
                </a:solidFill>
              </a:rPr>
              <a:t>’</a:t>
            </a:r>
            <a:endParaRPr lang="en-US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6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CC8C9-D6A4-4CB6-97BA-14C8929B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/>
              <a:t>Thank you for your attention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5145"/>
            <a:ext cx="10515600" cy="403229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828ABA-E233-42B9-B858-FF027604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0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</TotalTime>
  <Words>999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Wingdings</vt:lpstr>
      <vt:lpstr>Office Theme</vt:lpstr>
      <vt:lpstr>Reflections from Webinar 15: Stakeholders category needs for CSAM</vt:lpstr>
      <vt:lpstr>PowerPoint Presentation</vt:lpstr>
      <vt:lpstr>Introduction: Webinar 15 </vt:lpstr>
      <vt:lpstr>Stakeholders Needs for CSAM</vt:lpstr>
      <vt:lpstr>PowerPoint Presentation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Hassane Bourarach</dc:creator>
  <cp:lastModifiedBy>Weldone</cp:lastModifiedBy>
  <cp:revision>61</cp:revision>
  <dcterms:created xsi:type="dcterms:W3CDTF">2025-10-19T13:23:56Z</dcterms:created>
  <dcterms:modified xsi:type="dcterms:W3CDTF">2025-11-06T11:15:47Z</dcterms:modified>
</cp:coreProperties>
</file>